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</p:sldMasterIdLst>
  <p:notesMasterIdLst>
    <p:notesMasterId r:id="rId49"/>
  </p:notesMasterIdLst>
  <p:sldIdLst>
    <p:sldId id="305" r:id="rId4"/>
    <p:sldId id="349" r:id="rId5"/>
    <p:sldId id="366" r:id="rId6"/>
    <p:sldId id="350" r:id="rId7"/>
    <p:sldId id="359" r:id="rId8"/>
    <p:sldId id="367" r:id="rId9"/>
    <p:sldId id="365" r:id="rId10"/>
    <p:sldId id="363" r:id="rId11"/>
    <p:sldId id="364" r:id="rId12"/>
    <p:sldId id="351" r:id="rId13"/>
    <p:sldId id="368" r:id="rId14"/>
    <p:sldId id="369" r:id="rId15"/>
    <p:sldId id="358" r:id="rId16"/>
    <p:sldId id="371" r:id="rId17"/>
    <p:sldId id="372" r:id="rId18"/>
    <p:sldId id="373" r:id="rId19"/>
    <p:sldId id="374" r:id="rId20"/>
    <p:sldId id="352" r:id="rId21"/>
    <p:sldId id="375" r:id="rId22"/>
    <p:sldId id="376" r:id="rId23"/>
    <p:sldId id="378" r:id="rId24"/>
    <p:sldId id="379" r:id="rId25"/>
    <p:sldId id="380" r:id="rId26"/>
    <p:sldId id="381" r:id="rId27"/>
    <p:sldId id="382" r:id="rId28"/>
    <p:sldId id="384" r:id="rId29"/>
    <p:sldId id="385" r:id="rId30"/>
    <p:sldId id="383" r:id="rId31"/>
    <p:sldId id="338" r:id="rId32"/>
    <p:sldId id="386" r:id="rId33"/>
    <p:sldId id="387" r:id="rId34"/>
    <p:sldId id="388" r:id="rId35"/>
    <p:sldId id="389" r:id="rId36"/>
    <p:sldId id="354" r:id="rId37"/>
    <p:sldId id="390" r:id="rId38"/>
    <p:sldId id="391" r:id="rId39"/>
    <p:sldId id="392" r:id="rId40"/>
    <p:sldId id="355" r:id="rId41"/>
    <p:sldId id="356" r:id="rId42"/>
    <p:sldId id="357" r:id="rId43"/>
    <p:sldId id="360" r:id="rId44"/>
    <p:sldId id="361" r:id="rId45"/>
    <p:sldId id="362" r:id="rId46"/>
    <p:sldId id="393" r:id="rId47"/>
    <p:sldId id="32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  <a:srgbClr val="FF0066"/>
    <a:srgbClr val="0E7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E6119-D2CD-154C-97EE-A3A66EF9C359}" v="2" dt="2024-08-09T14:53:27.324"/>
    <p1510:client id="{D1333846-2211-B106-D0CF-5D1D1FEF8EF9}" v="62" dt="2024-08-09T14:51:48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32" autoAdjust="0"/>
    <p:restoredTop sz="96216"/>
  </p:normalViewPr>
  <p:slideViewPr>
    <p:cSldViewPr snapToGrid="0">
      <p:cViewPr>
        <p:scale>
          <a:sx n="159" d="100"/>
          <a:sy n="159" d="100"/>
        </p:scale>
        <p:origin x="30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s, Edward J" userId="49552586-8c83-4cb0-b9c0-df291d03c0fe" providerId="ADAL" clId="{488E6119-D2CD-154C-97EE-A3A66EF9C359}"/>
    <pc:docChg chg="modSld">
      <pc:chgData name="Jacobs, Edward J" userId="49552586-8c83-4cb0-b9c0-df291d03c0fe" providerId="ADAL" clId="{488E6119-D2CD-154C-97EE-A3A66EF9C359}" dt="2024-08-09T14:53:27.324" v="9"/>
      <pc:docMkLst>
        <pc:docMk/>
      </pc:docMkLst>
      <pc:sldChg chg="addSp modSp mod">
        <pc:chgData name="Jacobs, Edward J" userId="49552586-8c83-4cb0-b9c0-df291d03c0fe" providerId="ADAL" clId="{488E6119-D2CD-154C-97EE-A3A66EF9C359}" dt="2024-08-09T14:52:43.797" v="8" actId="20577"/>
        <pc:sldMkLst>
          <pc:docMk/>
          <pc:sldMk cId="2387429453" sldId="263"/>
        </pc:sldMkLst>
        <pc:spChg chg="add mod">
          <ac:chgData name="Jacobs, Edward J" userId="49552586-8c83-4cb0-b9c0-df291d03c0fe" providerId="ADAL" clId="{488E6119-D2CD-154C-97EE-A3A66EF9C359}" dt="2024-08-09T14:52:43.797" v="8" actId="20577"/>
          <ac:spMkLst>
            <pc:docMk/>
            <pc:sldMk cId="2387429453" sldId="263"/>
            <ac:spMk id="4" creationId="{AAD7E7B4-2253-84B5-3A29-FA102351CF04}"/>
          </ac:spMkLst>
        </pc:spChg>
      </pc:sldChg>
      <pc:sldChg chg="delSp">
        <pc:chgData name="Jacobs, Edward J" userId="49552586-8c83-4cb0-b9c0-df291d03c0fe" providerId="ADAL" clId="{488E6119-D2CD-154C-97EE-A3A66EF9C359}" dt="2024-08-09T14:53:27.324" v="9"/>
        <pc:sldMkLst>
          <pc:docMk/>
          <pc:sldMk cId="3120431538" sldId="305"/>
        </pc:sldMkLst>
        <pc:spChg chg="del">
          <ac:chgData name="Jacobs, Edward J" userId="49552586-8c83-4cb0-b9c0-df291d03c0fe" providerId="ADAL" clId="{488E6119-D2CD-154C-97EE-A3A66EF9C359}" dt="2024-08-09T14:53:27.324" v="9"/>
          <ac:spMkLst>
            <pc:docMk/>
            <pc:sldMk cId="3120431538" sldId="305"/>
            <ac:spMk id="17" creationId="{F83F2E28-84FF-F8B9-B484-1D05CBC061DE}"/>
          </ac:spMkLst>
        </pc:spChg>
        <pc:spChg chg="del">
          <ac:chgData name="Jacobs, Edward J" userId="49552586-8c83-4cb0-b9c0-df291d03c0fe" providerId="ADAL" clId="{488E6119-D2CD-154C-97EE-A3A66EF9C359}" dt="2024-08-09T14:53:27.324" v="9"/>
          <ac:spMkLst>
            <pc:docMk/>
            <pc:sldMk cId="3120431538" sldId="305"/>
            <ac:spMk id="18" creationId="{4282EDAD-0650-9EB6-15E5-D074779A08B7}"/>
          </ac:spMkLst>
        </pc:spChg>
      </pc:sldChg>
    </pc:docChg>
  </pc:docChgLst>
  <pc:docChgLst>
    <pc:chgData name="Jacobs, Edward J" userId="S::ejacobs39@gatech.edu::49552586-8c83-4cb0-b9c0-df291d03c0fe" providerId="AD" clId="Web-{D1333846-2211-B106-D0CF-5D1D1FEF8EF9}"/>
    <pc:docChg chg="addSld delSld modSld sldOrd">
      <pc:chgData name="Jacobs, Edward J" userId="S::ejacobs39@gatech.edu::49552586-8c83-4cb0-b9c0-df291d03c0fe" providerId="AD" clId="Web-{D1333846-2211-B106-D0CF-5D1D1FEF8EF9}" dt="2024-08-09T14:51:47.997" v="54" actId="20577"/>
      <pc:docMkLst>
        <pc:docMk/>
      </pc:docMkLst>
      <pc:sldChg chg="del">
        <pc:chgData name="Jacobs, Edward J" userId="S::ejacobs39@gatech.edu::49552586-8c83-4cb0-b9c0-df291d03c0fe" providerId="AD" clId="Web-{D1333846-2211-B106-D0CF-5D1D1FEF8EF9}" dt="2024-08-09T14:50:20.493" v="16"/>
        <pc:sldMkLst>
          <pc:docMk/>
          <pc:sldMk cId="109857222" sldId="256"/>
        </pc:sldMkLst>
      </pc:sldChg>
      <pc:sldChg chg="delSp modSp add">
        <pc:chgData name="Jacobs, Edward J" userId="S::ejacobs39@gatech.edu::49552586-8c83-4cb0-b9c0-df291d03c0fe" providerId="AD" clId="Web-{D1333846-2211-B106-D0CF-5D1D1FEF8EF9}" dt="2024-08-09T14:51:47.997" v="54" actId="20577"/>
        <pc:sldMkLst>
          <pc:docMk/>
          <pc:sldMk cId="2387429453" sldId="263"/>
        </pc:sldMkLst>
        <pc:spChg chg="mod">
          <ac:chgData name="Jacobs, Edward J" userId="S::ejacobs39@gatech.edu::49552586-8c83-4cb0-b9c0-df291d03c0fe" providerId="AD" clId="Web-{D1333846-2211-B106-D0CF-5D1D1FEF8EF9}" dt="2024-08-09T14:51:47.997" v="54" actId="20577"/>
          <ac:spMkLst>
            <pc:docMk/>
            <pc:sldMk cId="2387429453" sldId="263"/>
            <ac:spMk id="8" creationId="{6C72FCE5-4303-5D0A-87D4-E09B6DAEEF6A}"/>
          </ac:spMkLst>
        </pc:spChg>
        <pc:picChg chg="del">
          <ac:chgData name="Jacobs, Edward J" userId="S::ejacobs39@gatech.edu::49552586-8c83-4cb0-b9c0-df291d03c0fe" providerId="AD" clId="Web-{D1333846-2211-B106-D0CF-5D1D1FEF8EF9}" dt="2024-08-09T14:51:39.684" v="48"/>
          <ac:picMkLst>
            <pc:docMk/>
            <pc:sldMk cId="2387429453" sldId="263"/>
            <ac:picMk id="7" creationId="{6DD5251A-AD1E-D9CF-73D7-0560331AC626}"/>
          </ac:picMkLst>
        </pc:picChg>
      </pc:sldChg>
      <pc:sldChg chg="modSp add ord modNotes">
        <pc:chgData name="Jacobs, Edward J" userId="S::ejacobs39@gatech.edu::49552586-8c83-4cb0-b9c0-df291d03c0fe" providerId="AD" clId="Web-{D1333846-2211-B106-D0CF-5D1D1FEF8EF9}" dt="2024-08-09T14:51:10.636" v="41"/>
        <pc:sldMkLst>
          <pc:docMk/>
          <pc:sldMk cId="3120431538" sldId="305"/>
        </pc:sldMkLst>
        <pc:spChg chg="mod">
          <ac:chgData name="Jacobs, Edward J" userId="S::ejacobs39@gatech.edu::49552586-8c83-4cb0-b9c0-df291d03c0fe" providerId="AD" clId="Web-{D1333846-2211-B106-D0CF-5D1D1FEF8EF9}" dt="2024-08-09T14:50:45.385" v="38" actId="1076"/>
          <ac:spMkLst>
            <pc:docMk/>
            <pc:sldMk cId="3120431538" sldId="305"/>
            <ac:spMk id="3" creationId="{8CC8ED8E-E1F0-20C9-CC91-88BC883081E7}"/>
          </ac:spMkLst>
        </pc:spChg>
      </pc:sldChg>
      <pc:sldChg chg="addSp delSp modSp add del replId modNotes">
        <pc:chgData name="Jacobs, Edward J" userId="S::ejacobs39@gatech.edu::49552586-8c83-4cb0-b9c0-df291d03c0fe" providerId="AD" clId="Web-{D1333846-2211-B106-D0CF-5D1D1FEF8EF9}" dt="2024-08-09T14:51:37.246" v="47"/>
        <pc:sldMkLst>
          <pc:docMk/>
          <pc:sldMk cId="1930410858" sldId="306"/>
        </pc:sldMkLst>
        <pc:spChg chg="mod">
          <ac:chgData name="Jacobs, Edward J" userId="S::ejacobs39@gatech.edu::49552586-8c83-4cb0-b9c0-df291d03c0fe" providerId="AD" clId="Web-{D1333846-2211-B106-D0CF-5D1D1FEF8EF9}" dt="2024-08-09T14:50:34.540" v="37" actId="1076"/>
          <ac:spMkLst>
            <pc:docMk/>
            <pc:sldMk cId="1930410858" sldId="306"/>
            <ac:spMk id="3" creationId="{8CC8ED8E-E1F0-20C9-CC91-88BC883081E7}"/>
          </ac:spMkLst>
        </pc:spChg>
        <pc:picChg chg="add del mod">
          <ac:chgData name="Jacobs, Edward J" userId="S::ejacobs39@gatech.edu::49552586-8c83-4cb0-b9c0-df291d03c0fe" providerId="AD" clId="Web-{D1333846-2211-B106-D0CF-5D1D1FEF8EF9}" dt="2024-08-09T14:51:24.918" v="45"/>
          <ac:picMkLst>
            <pc:docMk/>
            <pc:sldMk cId="1930410858" sldId="306"/>
            <ac:picMk id="2" creationId="{CBC26E36-8E8E-3893-9710-D34C33A86C8A}"/>
          </ac:picMkLst>
        </pc:picChg>
        <pc:picChg chg="del">
          <ac:chgData name="Jacobs, Edward J" userId="S::ejacobs39@gatech.edu::49552586-8c83-4cb0-b9c0-df291d03c0fe" providerId="AD" clId="Web-{D1333846-2211-B106-D0CF-5D1D1FEF8EF9}" dt="2024-08-09T14:50:22.649" v="17"/>
          <ac:picMkLst>
            <pc:docMk/>
            <pc:sldMk cId="1930410858" sldId="306"/>
            <ac:picMk id="9" creationId="{F71F6F79-DC53-2778-C192-46158962D90E}"/>
          </ac:picMkLst>
        </pc:picChg>
        <pc:picChg chg="del">
          <ac:chgData name="Jacobs, Edward J" userId="S::ejacobs39@gatech.edu::49552586-8c83-4cb0-b9c0-df291d03c0fe" providerId="AD" clId="Web-{D1333846-2211-B106-D0CF-5D1D1FEF8EF9}" dt="2024-08-09T14:50:23.431" v="18"/>
          <ac:picMkLst>
            <pc:docMk/>
            <pc:sldMk cId="1930410858" sldId="306"/>
            <ac:picMk id="11" creationId="{D2AF7F24-5C6F-566E-DD49-C1440990DC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701C3-E8F4-459D-B50D-731A5E164029}" type="datetimeFigureOut">
              <a:t>11/4/25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D89B7-43B9-407B-872E-51DCB37483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Oxford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8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8C48A-A247-71F8-C110-D46B5F395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D66C16-F05C-7797-D0ED-1B8186A62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8184C-D189-390E-AB5D-030E611A5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FCCD2-A9F1-0646-0437-73A7DBDE5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5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66999-ECE8-4A62-DB90-22CA2A15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A91A4-D360-4BDF-FD24-219387E50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042032-7952-B7CA-60FF-4B22F0292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AD7F-645D-A98E-07AF-DB31BC765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10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EE11B-FBF8-213E-4D2E-BAF617D5D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38D8D-7580-54C8-D831-2D656E52A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E16E7-9743-D7A1-C494-309BE98C5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BB18B-91A8-AE7A-2A1C-D84F1860C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36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EFD1E-C339-F3C9-92F2-7B8AAC557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4A7E31-CE78-72D9-F409-481A306E9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9189C-CB20-A661-F201-C3432FA6B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E3DEA-54A9-B379-3986-55A4A58A3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3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109B-47DB-6DEA-8134-0401B9A9B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7DFD2-DA05-5270-5D73-0CA1FD0D7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49D03-CA62-44C7-3067-D4B973816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2A5F8-0584-368C-46FC-77BC0662E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5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0202D-5B7B-5D9E-85EE-8B281CF5E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CE2E0-BFAA-FBE2-F979-4F0024A12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79D51-1EC0-414D-2D1C-EDC9A610C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F8FB1-916E-1CF9-FE2F-1CFA29A2F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1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86CDF-C811-B1BD-E5F6-7F4F888F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D61AF-62D8-D63D-528E-5D33F9975F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EC5345-D38D-3885-BF3B-C4877D94D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C1963-66EF-C11A-E6BB-735B7CF0A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4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BC5D-64E6-276E-E17E-C66F16502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232BFE-5F3D-77DE-F988-8B7FE320C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17919-2CAC-4457-2EBA-BEF0DE2D9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EB5A-27C9-1130-BF2E-10DD67879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12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3F4C6-A8B5-C031-F724-326B9B493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00BEE-4979-DE4F-3C63-D94CFCF93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ACD82C-00FC-D585-472B-BBF9963F1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2F1A-F60F-9CF4-EB0A-0255D4E3A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70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0F48C-EB4D-5273-A8D8-07D350AA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024C22-1CCA-D88B-E0D9-5F4A65700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9D7AF-FE1A-FCB5-5799-51923C693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DAC60-FC07-55EF-4237-A78D6EDDD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2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2E58-6896-55AF-448E-73A92F9D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ABBD9-3B56-B2E2-4573-A9AB415DF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D66E2-81CE-BE40-4658-5740AF4AB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E7C54-FB12-C2EE-1736-DAD1DF1FC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34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A3DF8-6A8E-C96D-3A3F-422E7F9D3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B2D3E-D6C4-B8DE-1DC7-D2A74A872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D9864-3D27-E3B6-BE48-E84E45E01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5B912-7502-22EB-48EB-8BB2A7696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54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E60F1-4EDE-8127-3A1F-02B90120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3099E-7859-38AC-708F-52ABDC1B8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158C2-B9A8-2B21-43BA-573A6E86E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E915D-8CE4-3D98-F6D9-29A1A15A3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93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A545B-55DC-9C99-8252-2701F46A4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91EBBE-BC25-EB61-82FB-197159424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17C11-C9EB-2104-BC91-452B0AAE2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4A86C-E446-A1EB-EF81-B14D498C0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07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7F28E-14C7-A08C-A06E-54B81391F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F52B9-4A73-D13E-F913-CE66E960C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6A8EF-E5E0-1CC3-27E0-AF520F674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26CFF-BBD1-9699-01B8-7BC10CD52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51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E2F0F-6910-194E-42C2-EDDCAE21E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6AA7A-79AB-37E4-14A3-B35B0B2A3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5ECF9-C755-2AAB-1403-320205594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07D1B-DABB-452E-C184-861BF0161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02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DD9CB-F869-F4B5-ADAB-73F9996B1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CE836-866C-4B1D-9F9D-731E93498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AD4EDA-32F0-FDC4-9E27-6A29881A0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69D0A-BCEE-D343-275E-5ADD61E52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9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F6B20-E11A-EFD9-BE32-03E0AA86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46ABA-58E1-BB92-3B38-F9866C6A5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8592E-BAD8-BE78-1447-CFCA2E419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47D4E-1020-F1CD-1B66-ED5B1D68B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5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F0A5A-0DF8-8419-D8A5-0E9132989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07A8F-92A7-CCF2-D1C3-3BB54CC23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CB4ED-7688-C584-15CB-4B8E5CAB1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065BD-A7AD-FB10-C3C0-EA3F36EF1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29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A2C68-45E1-B453-CA63-C6234B53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E0BA5-6791-6EA7-F118-2FB60688A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E0B863-C06B-94CD-CF5F-C6F567DB1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1CC4D-5859-C3B0-8159-8FC3BCF56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49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AI will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6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0C12E-4037-EC2B-AEEF-5E435F52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53FDF-3B35-E7E0-09B5-9AE0712AF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68E5E-30A9-753D-7881-EF58FB2E1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C19EF-9398-1FFB-21C0-BB20EC175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8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F7511-23FC-851C-7A4B-F7C092F4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7BDAD-69D6-A341-D556-794B76F95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41FF65-C240-C73D-AEC3-7489F162C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279E6-0F6D-83F3-DA13-0CA9FF60EC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83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6786-D06B-3B05-D7DF-A1CCD92D8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C7C54-C689-36EE-DDF2-7ECBDDB435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E90E4-D1C9-5794-A4A5-8AA2E4A6F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73619-2662-4126-7C24-35FB29841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64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A000-F722-D25A-DACD-A6AA6753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5425D-2DC1-9363-D697-343044688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ACB6A6-A5CA-1E81-0B24-0C4BF9573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1300B-2CF1-2CC5-379D-8C7EDADF4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11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A90E3-1EE3-BE96-1C3A-3C5FC2E7A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42E523-5523-6ACA-CEFD-A8C48E650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F57CA-ABA8-D442-37F2-EC340CF01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7DB2-6050-2982-8762-420C00E43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24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561D8-AABE-C766-A458-D5E2F7E3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B224B-43AC-BC45-A15C-C5B4174C6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8E36A-7FC1-EDEA-373D-8549C7946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EEFE8-054C-5712-F8F7-7D8177AC4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60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59294-8F03-9607-409F-27D3D1C1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0EE507-65F1-0B3B-02E9-0269976A1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90BC-9286-AE8A-44CC-E1658DBF3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D05E2-DA2F-488E-8BF7-F47673630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2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80AE1-7894-2E59-6C48-C9E9BDC5B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8DD51-B797-A5DE-3ED4-4DCC69494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27E1C-6425-622D-2B7A-53907327A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D710-DC44-D567-0AD6-89523F5DA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18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8536C-DF84-2F7A-E4E3-E28B5423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86511-8515-0E5E-9ADF-C410FCD0C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88AFB-9B2D-66DE-00B9-3C13617E6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8624B-A18B-CD77-F2B0-A210A2AEF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098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BFEFC-D79F-95D1-1EC1-642FBB1BF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3D136-F846-1534-648C-C2006EEDC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5EA5D-E696-504F-7270-EEE6EA543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EE6A3-4236-C64A-AF17-7050B34D4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36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51001-DB07-BD35-5336-4A8D5E79F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F12EE-85BB-D58F-97F3-58B4399F7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63515-27EE-8AF9-BDBA-8FCE803B5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B2BE8-0752-8ED4-2C0B-C7213A856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64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BD9E0-DE17-2E11-6FBC-FBA9BEB8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9EE9E-01B3-B360-599A-E54B0CCEF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2BE77-E89D-342F-68C5-7F46FBFF3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E7ED7-1EEC-209B-E9C8-2EDB067AE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16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8553-BE00-55A0-BB08-29BBBC37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20562-08DB-D70B-9069-1DDB7EC39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4FF83-DC1B-33A0-98FA-747CD0177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58FD5-038F-6638-2EF8-353FE0FDF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67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EBD9-BB6F-4EE2-9DB2-ADEB94CD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8FD89-5C6C-E82A-3CCD-CA3B93322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7CC8F-13BB-07D8-C8A6-AC2CE3392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C704E-4C76-2F31-36C5-C9A76DFD0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90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EBD9-BB6F-4EE2-9DB2-ADEB94CD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8FD89-5C6C-E82A-3CCD-CA3B93322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7CC8F-13BB-07D8-C8A6-AC2CE3392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C704E-4C76-2F31-36C5-C9A76DFD0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03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EBD9-BB6F-4EE2-9DB2-ADEB94CD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8FD89-5C6C-E82A-3CCD-CA3B93322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7CC8F-13BB-07D8-C8A6-AC2CE3392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C704E-4C76-2F31-36C5-C9A76DFD0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029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AEBD9-BB6F-4EE2-9DB2-ADEB94CD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8FD89-5C6C-E82A-3CCD-CA3B93322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7CC8F-13BB-07D8-C8A6-AC2CE3392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C704E-4C76-2F31-36C5-C9A76DFD0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122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AI will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BD9E0-DE17-2E11-6FBC-FBA9BEB8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9EE9E-01B3-B360-599A-E54B0CCEF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2BE77-E89D-342F-68C5-7F46FBFF3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E7ED7-1EEC-209B-E9C8-2EDB067AE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5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D479-EB7E-AF9D-CF74-ED2DE8373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F2338-A346-8A17-E19E-E0BD28E5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EDD25C-B30A-DFC1-DF91-B8FD33A78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A698-539B-5CCC-A9D3-02479A8E1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4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F3082-2126-9765-C1EC-400E7BD8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74978A-8426-461B-2EC3-7424E72B1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AD9A8-C1DF-6A08-AA23-113D202A4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F5220-8B12-9516-298D-FB5F16F7C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5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BD9E0-DE17-2E11-6FBC-FBA9BEB8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9EE9E-01B3-B360-599A-E54B0CCEF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2BE77-E89D-342F-68C5-7F46FBFF3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E7ED7-1EEC-209B-E9C8-2EDB067AE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55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BD9E0-DE17-2E11-6FBC-FBA9BEB8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9EE9E-01B3-B360-599A-E54B0CCEF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2BE77-E89D-342F-68C5-7F46FBFF3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E7ED7-1EEC-209B-E9C8-2EDB067AE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4BF7-4DA2-5F40-9B99-9F863B4360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9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CZbnXp3eRfM?feature=oembed" TargetMode="Externa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9vEaImsSCrw?feature=oembed" TargetMode="External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-M5LQvx1cQ?feature=oembed" TargetMode="External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QuvYQmdbtw?feature=oembed" TargetMode="External"/><Relationship Id="rId4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F71F6F79-DC53-2778-C192-46158962D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05797" cy="749712"/>
          </a:xfrm>
          <a:prstGeom prst="rect">
            <a:avLst/>
          </a:prstGeom>
        </p:spPr>
      </p:pic>
      <p:pic>
        <p:nvPicPr>
          <p:cNvPr id="11" name="Picture 10" descr="A white text with a black background&#10;&#10;Description automatically generated">
            <a:extLst>
              <a:ext uri="{FF2B5EF4-FFF2-40B4-BE49-F238E27FC236}">
                <a16:creationId xmlns:a16="http://schemas.microsoft.com/office/drawing/2014/main" id="{D2AF7F24-5C6F-566E-DD49-C1440990D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62" y="65673"/>
            <a:ext cx="1805797" cy="575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8ED8E-E1F0-20C9-CC91-88BC883081E7}"/>
              </a:ext>
            </a:extLst>
          </p:cNvPr>
          <p:cNvSpPr txBox="1"/>
          <p:nvPr/>
        </p:nvSpPr>
        <p:spPr>
          <a:xfrm>
            <a:off x="633817" y="1341249"/>
            <a:ext cx="10924365" cy="41755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Neural Operators – Basics, Fourier and </a:t>
            </a:r>
            <a:r>
              <a:rPr lang="en-US" sz="4400" dirty="0" err="1">
                <a:solidFill>
                  <a:schemeClr val="tx2"/>
                </a:solidFill>
              </a:rPr>
              <a:t>Galerkin</a:t>
            </a:r>
            <a:r>
              <a:rPr lang="en-US" sz="4400" dirty="0">
                <a:solidFill>
                  <a:schemeClr val="tx2"/>
                </a:solidFill>
              </a:rPr>
              <a:t>; Large Scale Surrogates</a:t>
            </a:r>
          </a:p>
          <a:p>
            <a:pPr algn="ctr"/>
            <a:endParaRPr lang="en-US" sz="4400" dirty="0">
              <a:solidFill>
                <a:schemeClr val="tx2"/>
              </a:solidFill>
            </a:endParaRP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Pedro P Santos</a:t>
            </a:r>
            <a:r>
              <a:rPr lang="en-US" sz="2800" baseline="30000" dirty="0">
                <a:solidFill>
                  <a:schemeClr val="tx2"/>
                </a:solidFill>
              </a:rPr>
              <a:t>1,2</a:t>
            </a:r>
            <a:endParaRPr lang="en-US" sz="2000" baseline="30000" dirty="0">
              <a:solidFill>
                <a:schemeClr val="tx2"/>
              </a:solidFill>
            </a:endParaRPr>
          </a:p>
          <a:p>
            <a:pPr algn="ctr"/>
            <a:endParaRPr lang="en-US" sz="2000" baseline="30000" dirty="0">
              <a:solidFill>
                <a:schemeClr val="tx2"/>
              </a:solidFill>
            </a:endParaRPr>
          </a:p>
          <a:p>
            <a:pPr algn="ctr"/>
            <a:endParaRPr lang="en-US" sz="2000" baseline="30000" dirty="0">
              <a:solidFill>
                <a:schemeClr val="tx2"/>
              </a:solidFill>
            </a:endParaRPr>
          </a:p>
          <a:p>
            <a:pPr fontAlgn="base"/>
            <a:r>
              <a:rPr lang="en-US" sz="2000" baseline="30000" dirty="0">
                <a:solidFill>
                  <a:srgbClr val="000000"/>
                </a:solidFill>
              </a:rPr>
              <a:t>1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Georgia Tech, School of Electrical Engineering, Atlanta, Georgia, USA. </a:t>
            </a:r>
            <a:endParaRPr lang="en-US" sz="2000" b="0" i="0" baseline="30000" dirty="0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2000" baseline="30000" dirty="0">
                <a:solidFill>
                  <a:srgbClr val="000000"/>
                </a:solidFill>
              </a:rPr>
              <a:t>2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Georgia Tech – Emory University, Wallace H. Coulter Department of Biomedical Engineering,</a:t>
            </a:r>
          </a:p>
          <a:p>
            <a:pPr algn="l" rtl="0" fontAlgn="base"/>
            <a:r>
              <a:rPr lang="en-US" sz="2000" b="0" i="0" dirty="0">
                <a:solidFill>
                  <a:srgbClr val="000000"/>
                </a:solidFill>
                <a:effectLst/>
              </a:rPr>
              <a:t> Atlanta, Georgia, USA. </a:t>
            </a:r>
          </a:p>
          <a:p>
            <a:pPr algn="ctr"/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3120431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EFFCD-494B-9719-2D70-79877D13D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C070286-C346-4215-0D9F-6A994A11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3F7590B3-4F31-8D85-4282-2000DD68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1943E-04A5-97CA-3B95-CBC30DB3FBDD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5D1D04-B530-72AB-A0D9-A944BB05528E}"/>
                  </a:ext>
                </a:extLst>
              </p:cNvPr>
              <p:cNvSpPr txBox="1"/>
              <p:nvPr/>
            </p:nvSpPr>
            <p:spPr>
              <a:xfrm>
                <a:off x="1833504" y="2151727"/>
                <a:ext cx="8524991" cy="25545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Whenever I’m talking about: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v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 mean a mapping from indexes to elements in a space. Typically, v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: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ℕ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a “list” of real numbers.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f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 mean a mapping from e</a:t>
                </a:r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lements in a space to elements in a (in general) different space. Typically, f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: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m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, can also be seen as a mapping from vectors to vectors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Operators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𝒢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 mean a mapping from function spaces to function spaces. </a:t>
                </a:r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Typically,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𝒢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: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being Banach spaces*.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5D1D04-B530-72AB-A0D9-A944BB05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4" y="2151727"/>
                <a:ext cx="8524991" cy="2554545"/>
              </a:xfrm>
              <a:prstGeom prst="rect">
                <a:avLst/>
              </a:prstGeom>
              <a:blipFill>
                <a:blip r:embed="rId3"/>
                <a:stretch>
                  <a:fillRect l="-744" t="-1485" r="-298"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A5D38AC-3763-4113-2435-337724E64680}"/>
              </a:ext>
            </a:extLst>
          </p:cNvPr>
          <p:cNvSpPr txBox="1"/>
          <p:nvPr/>
        </p:nvSpPr>
        <p:spPr>
          <a:xfrm>
            <a:off x="4434245" y="6352143"/>
            <a:ext cx="592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*A fancy way of saying that my functions are well behaved.</a:t>
            </a:r>
          </a:p>
        </p:txBody>
      </p:sp>
    </p:spTree>
    <p:extLst>
      <p:ext uri="{BB962C8B-B14F-4D97-AF65-F5344CB8AC3E}">
        <p14:creationId xmlns:p14="http://schemas.microsoft.com/office/powerpoint/2010/main" val="2286383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2D558-6E55-DC93-AFF4-9201F698E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2681D4C-1EB6-B5AB-1169-C900D7131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8DC5A12D-F96E-A740-4658-0ADA417C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DA61-E26C-985E-80F2-91056D02DB33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B961E5-B709-28A1-51E8-2DAAC28CF05D}"/>
                  </a:ext>
                </a:extLst>
              </p:cNvPr>
              <p:cNvSpPr txBox="1"/>
              <p:nvPr/>
            </p:nvSpPr>
            <p:spPr>
              <a:xfrm>
                <a:off x="1833504" y="2151727"/>
                <a:ext cx="8524991" cy="25545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Whenever I’m talking about: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v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 mean a mapping from indexes to elements in a space. Typically, v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: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ℕ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a “list” of real numbers.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f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 mean a mapping from e</a:t>
                </a:r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lements in a space to elements in a (in general) different space. Typically, f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: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m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, can also be seen as a mapping from vectors to vectors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Operators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𝒢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 mean a mapping from function spaces to function spaces. </a:t>
                </a:r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Typically,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𝒢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: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being Banach spaces*.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B961E5-B709-28A1-51E8-2DAAC28CF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4" y="2151727"/>
                <a:ext cx="8524991" cy="2554545"/>
              </a:xfrm>
              <a:prstGeom prst="rect">
                <a:avLst/>
              </a:prstGeom>
              <a:blipFill>
                <a:blip r:embed="rId3"/>
                <a:stretch>
                  <a:fillRect l="-744" t="-1485" r="-298"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209C2C4-D0DB-B320-B089-918B86EC123C}"/>
              </a:ext>
            </a:extLst>
          </p:cNvPr>
          <p:cNvSpPr txBox="1"/>
          <p:nvPr/>
        </p:nvSpPr>
        <p:spPr>
          <a:xfrm>
            <a:off x="4434245" y="6352143"/>
            <a:ext cx="592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*A fancy way of saying that my functions are well behaved.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F35CF6-78FA-8145-3AB9-4B9F0EF017BB}"/>
              </a:ext>
            </a:extLst>
          </p:cNvPr>
          <p:cNvSpPr/>
          <p:nvPr/>
        </p:nvSpPr>
        <p:spPr>
          <a:xfrm>
            <a:off x="1184744" y="1288111"/>
            <a:ext cx="9454101" cy="423804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81ACE-3C43-7477-4F9E-8B9707119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558" y="1361326"/>
            <a:ext cx="4386881" cy="44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68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9CE2-BCF5-53C6-FF78-33A8572A9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AE01EAE-3CCC-CA5F-E185-0A99E9FF4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54604D0C-E952-97A3-6660-3BD57EE3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6B689-350B-D38F-4DAF-E3873930C506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497B7-D4BE-9BCD-6BED-998832DDB3EF}"/>
                  </a:ext>
                </a:extLst>
              </p:cNvPr>
              <p:cNvSpPr txBox="1"/>
              <p:nvPr/>
            </p:nvSpPr>
            <p:spPr>
              <a:xfrm>
                <a:off x="1833504" y="2151727"/>
                <a:ext cx="8524991" cy="255454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Whenever I’m talking about: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v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 mean a mapping from indexes to elements in a space. Typically, v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: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ℕ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a “list” of real numbers.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f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 mean a mapping from e</a:t>
                </a:r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lements in a space to elements in a (in general) different space. Typically, f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: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m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, can also be seen as a mapping from vectors to vectors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Operators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𝒢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 mean a mapping from function spaces to function spaces. </a:t>
                </a:r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Typically,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𝒢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: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being Banach spaces*.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4497B7-D4BE-9BCD-6BED-998832DDB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4" y="2151727"/>
                <a:ext cx="8524991" cy="2554545"/>
              </a:xfrm>
              <a:prstGeom prst="rect">
                <a:avLst/>
              </a:prstGeom>
              <a:blipFill>
                <a:blip r:embed="rId3"/>
                <a:stretch>
                  <a:fillRect l="-744" t="-1485" r="-298"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09C3A0D-9B59-BAD5-9E99-1D942CC3AE76}"/>
              </a:ext>
            </a:extLst>
          </p:cNvPr>
          <p:cNvSpPr txBox="1"/>
          <p:nvPr/>
        </p:nvSpPr>
        <p:spPr>
          <a:xfrm>
            <a:off x="4434245" y="6352143"/>
            <a:ext cx="592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*A fancy way of saying that my functions are well behaved.</a:t>
            </a:r>
          </a:p>
        </p:txBody>
      </p:sp>
    </p:spTree>
    <p:extLst>
      <p:ext uri="{BB962C8B-B14F-4D97-AF65-F5344CB8AC3E}">
        <p14:creationId xmlns:p14="http://schemas.microsoft.com/office/powerpoint/2010/main" val="275461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14D4D-06DC-2DAA-F1BC-F9FC163B4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C900275-AB84-E480-BBFB-B571E825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04AB3EA6-5EDD-AA28-D79F-2EEA94AA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AD96F-844C-F60E-027E-06B2D08B273C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Key differences between Vectors and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FC291-92C2-7B93-3E32-7C30DD5E08DD}"/>
              </a:ext>
            </a:extLst>
          </p:cNvPr>
          <p:cNvSpPr txBox="1"/>
          <p:nvPr/>
        </p:nvSpPr>
        <p:spPr>
          <a:xfrm>
            <a:off x="1833503" y="2305615"/>
            <a:ext cx="852499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A vector is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discrete. Therefore, the input-output pair for functions is also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discrete.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A function is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continuous. Therefore, the input-output pair for operators is also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continuous.</a:t>
            </a:r>
          </a:p>
        </p:txBody>
      </p:sp>
    </p:spTree>
    <p:extLst>
      <p:ext uri="{BB962C8B-B14F-4D97-AF65-F5344CB8AC3E}">
        <p14:creationId xmlns:p14="http://schemas.microsoft.com/office/powerpoint/2010/main" val="343403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5FEF6-4F12-E4A3-191A-7B71CA3A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FAC0265-29A3-54B3-47A7-B968B7CDB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B2B0DB8E-104E-12D5-DDE2-45452CA6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72E9C-E734-B38B-25E9-FADE1C28FBBB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Key differences between Vectors and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9CD58-0403-D6B1-F98F-BB3D4E9AEDFB}"/>
              </a:ext>
            </a:extLst>
          </p:cNvPr>
          <p:cNvSpPr txBox="1"/>
          <p:nvPr/>
        </p:nvSpPr>
        <p:spPr>
          <a:xfrm>
            <a:off x="1833503" y="2305615"/>
            <a:ext cx="8524991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A vector is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discrete. Therefore, the input-output pair for functions is also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discrete.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A function is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continuous. Therefore, the input-output pair for operators is also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continuous.</a:t>
            </a:r>
          </a:p>
          <a:p>
            <a:endParaRPr lang="en-US" sz="2000" dirty="0">
              <a:solidFill>
                <a:schemeClr val="tx2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But we can only input lists (therefore, vectors) to computers, so why bother with functions? </a:t>
            </a:r>
          </a:p>
        </p:txBody>
      </p:sp>
    </p:spTree>
    <p:extLst>
      <p:ext uri="{BB962C8B-B14F-4D97-AF65-F5344CB8AC3E}">
        <p14:creationId xmlns:p14="http://schemas.microsoft.com/office/powerpoint/2010/main" val="363711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6034F-F616-3CC1-806F-DC3382102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1748252-9D49-A9EC-7D2B-CD99F0DE8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112FA366-36DD-00FF-5A8A-F8A4A1BC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CCE8A-BAF8-BEDB-C98B-EB5D48FEE547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Key differences between Vectors and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8789A-42C4-20B5-0C16-FDBD4FBE6B5E}"/>
              </a:ext>
            </a:extLst>
          </p:cNvPr>
          <p:cNvSpPr txBox="1"/>
          <p:nvPr/>
        </p:nvSpPr>
        <p:spPr>
          <a:xfrm>
            <a:off x="1833503" y="2305615"/>
            <a:ext cx="8524991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A vector is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discrete. Therefore, the input-output pair for functions is also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discrete.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A function is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continuous. Therefore, the input-output pair for operators is also </a:t>
            </a:r>
            <a:r>
              <a:rPr lang="en-US" sz="2000" i="1" dirty="0">
                <a:solidFill>
                  <a:schemeClr val="tx2"/>
                </a:solidFill>
                <a:ea typeface="Calibri"/>
                <a:cs typeface="Calibri"/>
              </a:rPr>
              <a:t>naturally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continuous.</a:t>
            </a:r>
          </a:p>
          <a:p>
            <a:endParaRPr lang="en-US" sz="2000" dirty="0">
              <a:solidFill>
                <a:schemeClr val="tx2"/>
              </a:solidFill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But we can only input lists (therefore, vectors) to computers, so why bother with functions? Because everything in the real world is a function!</a:t>
            </a:r>
          </a:p>
        </p:txBody>
      </p:sp>
    </p:spTree>
    <p:extLst>
      <p:ext uri="{BB962C8B-B14F-4D97-AF65-F5344CB8AC3E}">
        <p14:creationId xmlns:p14="http://schemas.microsoft.com/office/powerpoint/2010/main" val="2202217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7F1F3-E171-6D76-EC5F-004DBD087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1793342-8BBA-F5AF-0BFD-6E9AB4B07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69E27014-D116-79D0-0918-1FF2347D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EC0F6-7668-7E56-3A89-03BF6B0E7AF5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A key aspect of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181DA9-5A36-D0A9-9D4D-2D16AC9E374D}"/>
                  </a:ext>
                </a:extLst>
              </p:cNvPr>
              <p:cNvSpPr txBox="1"/>
              <p:nvPr/>
            </p:nvSpPr>
            <p:spPr>
              <a:xfrm>
                <a:off x="1833504" y="1057260"/>
                <a:ext cx="8524991" cy="13234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Let’s start by imagining a </a:t>
                </a:r>
                <a:r>
                  <a:rPr lang="en-US" sz="2000" dirty="0" err="1">
                    <a:solidFill>
                      <a:schemeClr val="tx2"/>
                    </a:solidFill>
                    <a:ea typeface="Calibri"/>
                    <a:cs typeface="Calibri"/>
                  </a:rPr>
                  <a:t>UNet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that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256 × 256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images. Although we can use the same network for images with different resolutions (as long as the </a:t>
                </a:r>
                <a:r>
                  <a:rPr lang="en-US" sz="2000" dirty="0" err="1">
                    <a:solidFill>
                      <a:schemeClr val="tx2"/>
                    </a:solidFill>
                    <a:ea typeface="Calibri"/>
                    <a:cs typeface="Calibri"/>
                  </a:rPr>
                  <a:t>UNet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fully convolutional), the relative test error increases, as we can see from the image below: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181DA9-5A36-D0A9-9D4D-2D16AC9E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4" y="1057260"/>
                <a:ext cx="8524991" cy="1323439"/>
              </a:xfrm>
              <a:prstGeom prst="rect">
                <a:avLst/>
              </a:prstGeom>
              <a:blipFill>
                <a:blip r:embed="rId3"/>
                <a:stretch>
                  <a:fillRect l="-595" t="-1905" r="-7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E669AE3-07F8-6C11-076C-579173208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825" y="2877536"/>
            <a:ext cx="4388347" cy="31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1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CA744-8D89-4C0D-5731-CC09EF056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23060EC-6FC3-EE76-FF61-4B5825F6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11/6/25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875EF862-8763-095B-A654-31B71D33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A1DF3-C83E-DB5E-4143-3EEF3DA03416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A key aspect of 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B34CF-05B0-239F-512E-B1F44D41B02F}"/>
              </a:ext>
            </a:extLst>
          </p:cNvPr>
          <p:cNvSpPr txBox="1"/>
          <p:nvPr/>
        </p:nvSpPr>
        <p:spPr>
          <a:xfrm>
            <a:off x="1833502" y="1335649"/>
            <a:ext cx="852499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This basically happens because we’re not learning the underlying governing law (function) behind the images; we’re only learning the mapping from one image (vector) to another.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F0FF1-63D0-A546-6DA5-7C5B6774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825" y="2877536"/>
            <a:ext cx="4388347" cy="31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4DEDF-1D8A-BFE4-EB6D-77DA90224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F79EF9B-B726-D9A3-F022-E0E849E0B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8761F84D-79F6-D770-0AFA-AAE0E59C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7A9A-3308-D47E-DB85-6268FB8F3AD7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Initial Idea for Neural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420DBF-8DDE-341A-C090-914CF01E000E}"/>
                  </a:ext>
                </a:extLst>
              </p:cNvPr>
              <p:cNvSpPr txBox="1"/>
              <p:nvPr/>
            </p:nvSpPr>
            <p:spPr>
              <a:xfrm>
                <a:off x="1833503" y="1174216"/>
                <a:ext cx="8524991" cy="22547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Let the operator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𝒢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: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being Banach spaces, and let’s imagine that I want to approximate* this operator by another operator called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𝒢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†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: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×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Θ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a first Idea could be to find sets of operators,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≈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I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can project the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onto a finite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(similarly, on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). And we can have a nonlinear mapping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sup>
                    </m:sSup>
                    <m:r>
                      <a:rPr lang="en-US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by means of a (learnable)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 This idea is shown on the diagram below: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420DBF-8DDE-341A-C090-914CF01E0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174216"/>
                <a:ext cx="8524991" cy="2254784"/>
              </a:xfrm>
              <a:prstGeom prst="rect">
                <a:avLst/>
              </a:prstGeom>
              <a:blipFill>
                <a:blip r:embed="rId3"/>
                <a:stretch>
                  <a:fillRect l="-744" t="-1117" r="-446" b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DDD385-E720-1942-08F7-EA915361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504113"/>
            <a:ext cx="7772400" cy="27771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64958C-DC88-681E-4465-F4EB23F82626}"/>
              </a:ext>
            </a:extLst>
          </p:cNvPr>
          <p:cNvSpPr/>
          <p:nvPr/>
        </p:nvSpPr>
        <p:spPr>
          <a:xfrm>
            <a:off x="1917033" y="3504113"/>
            <a:ext cx="8441462" cy="292075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F5D5BA-86FD-E148-38DC-41A2FCD0F474}"/>
              </a:ext>
            </a:extLst>
          </p:cNvPr>
          <p:cNvSpPr/>
          <p:nvPr/>
        </p:nvSpPr>
        <p:spPr>
          <a:xfrm>
            <a:off x="2005264" y="3504113"/>
            <a:ext cx="8441462" cy="292075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7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2F7EA-D512-AF0D-A8B2-6A7F04143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2D4EFDF-20D4-4063-9F29-2F31B1220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11/6/25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A2F8AD23-16AC-1204-0A2E-B68556B0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4E988-D9D7-6453-389A-18C8F48076A1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Initial Idea for Neural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DF133-E7DC-2ABD-FBFF-E1DC473F7AD0}"/>
                  </a:ext>
                </a:extLst>
              </p:cNvPr>
              <p:cNvSpPr txBox="1"/>
              <p:nvPr/>
            </p:nvSpPr>
            <p:spPr>
              <a:xfrm>
                <a:off x="1833503" y="1174216"/>
                <a:ext cx="8524991" cy="22547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Let the operator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𝒢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: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being Banach spaces, and let’s imagine that I want to approximate* this operator by another operator called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𝒢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†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: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×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Θ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a first Idea could be to find sets of operators,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≈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I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can project the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onto a finite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(similarly, on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). And we can have a nonlinear mapping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sup>
                    </m:sSup>
                    <m:r>
                      <a:rPr lang="en-US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by means of a (learnable)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 This idea is shown on the diagram below: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1DF133-E7DC-2ABD-FBFF-E1DC473F7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174216"/>
                <a:ext cx="8524991" cy="2254784"/>
              </a:xfrm>
              <a:prstGeom prst="rect">
                <a:avLst/>
              </a:prstGeom>
              <a:blipFill>
                <a:blip r:embed="rId3"/>
                <a:stretch>
                  <a:fillRect l="-744" t="-1117" r="-446" b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DBCA06-2616-F42F-919B-F00DD6B0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504113"/>
            <a:ext cx="7772400" cy="27771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3E8E9F-96C9-B547-48C5-2CE7BC2764AA}"/>
              </a:ext>
            </a:extLst>
          </p:cNvPr>
          <p:cNvSpPr/>
          <p:nvPr/>
        </p:nvSpPr>
        <p:spPr>
          <a:xfrm>
            <a:off x="2133600" y="3579227"/>
            <a:ext cx="834189" cy="2777124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2BF2A-BA19-8A9D-FFCE-48088FB75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09A11AE-18C2-6BE3-A109-4E51307D2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11/4/25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4BD8F5B1-F03B-F022-FD20-45A03836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D8C95-F22D-B936-229A-28FCF977ACC7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Presentation topics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64577-DDC8-47F4-32D4-B11F0C1D6687}"/>
              </a:ext>
            </a:extLst>
          </p:cNvPr>
          <p:cNvSpPr txBox="1"/>
          <p:nvPr/>
        </p:nvSpPr>
        <p:spPr>
          <a:xfrm>
            <a:off x="1833504" y="2151727"/>
            <a:ext cx="8524991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This presentation is going to be divided into 8 sections: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My research background;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Definition of vector, function and operators;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Initial Neural Operator topologies;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10-minute Break!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Fourier Neural Operator;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  <a:ea typeface="Calibri"/>
                <a:cs typeface="Calibri"/>
              </a:rPr>
              <a:t>Galerkin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Transformer;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Potential future directions;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Large Scale Surrogates.</a:t>
            </a:r>
          </a:p>
        </p:txBody>
      </p:sp>
    </p:spTree>
    <p:extLst>
      <p:ext uri="{BB962C8B-B14F-4D97-AF65-F5344CB8AC3E}">
        <p14:creationId xmlns:p14="http://schemas.microsoft.com/office/powerpoint/2010/main" val="1746268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711C0-D575-12A6-5DBE-2FEA3B0CD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FC1E114-4BF5-380E-D1F7-802A160A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11/6/25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E830FF9A-8296-9EB3-0E87-65D445C6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AF123-D6D0-0D58-D52A-D851D3E6E527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Initial Idea for Neural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33C154-88A4-D4B4-CC57-9A350C3C509B}"/>
                  </a:ext>
                </a:extLst>
              </p:cNvPr>
              <p:cNvSpPr txBox="1"/>
              <p:nvPr/>
            </p:nvSpPr>
            <p:spPr>
              <a:xfrm>
                <a:off x="1833503" y="1174216"/>
                <a:ext cx="8524991" cy="22547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Let the operator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𝒢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: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being Banach spaces, and let’s imagine that I want to approximate* this operator by another operator called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𝒢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†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: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×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Θ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a first Idea could be to find sets of operators,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≈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I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can project the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onto a finite 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(similarly, on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). And we can have a nonlinear mapping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n</m:t>
                        </m:r>
                      </m:sup>
                    </m:sSup>
                    <m:r>
                      <a:rPr lang="en-US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by means of a (learnable)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 This idea is shown on the diagram below: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33C154-88A4-D4B4-CC57-9A350C3C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174216"/>
                <a:ext cx="8524991" cy="2254784"/>
              </a:xfrm>
              <a:prstGeom prst="rect">
                <a:avLst/>
              </a:prstGeom>
              <a:blipFill>
                <a:blip r:embed="rId3"/>
                <a:stretch>
                  <a:fillRect l="-744" t="-1117" r="-446" b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A275DB6-C1D6-4346-F84E-D1B385524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504113"/>
            <a:ext cx="7772400" cy="27771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620D5D-E21D-6838-26AB-CA9C7F6D43B9}"/>
              </a:ext>
            </a:extLst>
          </p:cNvPr>
          <p:cNvSpPr/>
          <p:nvPr/>
        </p:nvSpPr>
        <p:spPr>
          <a:xfrm>
            <a:off x="2209800" y="3579228"/>
            <a:ext cx="4319335" cy="952668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962245-78E5-DCD9-5A29-467E0FB80A9B}"/>
              </a:ext>
            </a:extLst>
          </p:cNvPr>
          <p:cNvSpPr/>
          <p:nvPr/>
        </p:nvSpPr>
        <p:spPr>
          <a:xfrm>
            <a:off x="6529137" y="5221705"/>
            <a:ext cx="3368842" cy="1059532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21AA1-ED84-D2CF-2046-75F382AEC094}"/>
              </a:ext>
            </a:extLst>
          </p:cNvPr>
          <p:cNvSpPr/>
          <p:nvPr/>
        </p:nvSpPr>
        <p:spPr>
          <a:xfrm>
            <a:off x="5309937" y="4531895"/>
            <a:ext cx="1219199" cy="1749341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46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2544D-4EF0-F291-D584-F8A3C0130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21F80A-4C1C-086A-BFE7-929F1FE6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11/6/25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4CD5A6F6-55AA-70AD-B6A9-21148DE5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E25AB-3C8C-BDAE-9C6B-B42E2D471F38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Initial Idea for Neural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127B2B-2758-44A3-7B81-4BB7013AF6D5}"/>
                  </a:ext>
                </a:extLst>
              </p:cNvPr>
              <p:cNvSpPr txBox="1"/>
              <p:nvPr/>
            </p:nvSpPr>
            <p:spPr>
              <a:xfrm>
                <a:off x="1833503" y="1499235"/>
                <a:ext cx="8524991" cy="10858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That is, our final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𝒢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†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: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×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Θ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is going to be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𝒢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†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𝒴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𝜑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∘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The different choice for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𝒴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give birth to the first generation of neural operators.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127B2B-2758-44A3-7B81-4BB7013AF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499235"/>
                <a:ext cx="8524991" cy="1085810"/>
              </a:xfrm>
              <a:prstGeom prst="rect">
                <a:avLst/>
              </a:prstGeom>
              <a:blipFill>
                <a:blip r:embed="rId3"/>
                <a:stretch>
                  <a:fillRect l="-744" t="-1163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DDDB4-8D20-A3AD-86D6-2EE41B31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504113"/>
            <a:ext cx="7772400" cy="27771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FF2E40-E4DA-4DC9-5282-FBD0765A285A}"/>
              </a:ext>
            </a:extLst>
          </p:cNvPr>
          <p:cNvSpPr/>
          <p:nvPr/>
        </p:nvSpPr>
        <p:spPr>
          <a:xfrm>
            <a:off x="2209800" y="3579228"/>
            <a:ext cx="4319335" cy="952668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9ABCA-D363-F1B9-DBF9-C5785EE3F61B}"/>
              </a:ext>
            </a:extLst>
          </p:cNvPr>
          <p:cNvSpPr/>
          <p:nvPr/>
        </p:nvSpPr>
        <p:spPr>
          <a:xfrm>
            <a:off x="6529137" y="5221705"/>
            <a:ext cx="3368842" cy="1059532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4F0EC-EFB3-CCF4-17FA-DB69C5F2A3D8}"/>
              </a:ext>
            </a:extLst>
          </p:cNvPr>
          <p:cNvSpPr/>
          <p:nvPr/>
        </p:nvSpPr>
        <p:spPr>
          <a:xfrm>
            <a:off x="5309937" y="4531895"/>
            <a:ext cx="1219199" cy="1749341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2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37DC5-FC78-444D-1238-022E8A1C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36095ED-EAEE-304A-A77F-8D321E20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11/6/25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D62C85F0-05B0-D5DD-07CA-C1F1FD91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F250D-42A6-F121-8C1F-DDF6D48ACD0C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PCA-Net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EFAB19-320F-3B11-0920-207F2DF7FAF4}"/>
                  </a:ext>
                </a:extLst>
              </p:cNvPr>
              <p:cNvSpPr txBox="1"/>
              <p:nvPr/>
            </p:nvSpPr>
            <p:spPr>
              <a:xfrm>
                <a:off x="1833503" y="1816474"/>
                <a:ext cx="8524991" cy="35328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Some typical examples of the first topology of Neural Operators (that have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𝒢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†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𝒴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𝜑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∘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) are the PCA-Net: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†</m:t>
                              </m:r>
                            </m:sup>
                          </m:sSup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PCA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x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;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u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j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Lx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;</m:t>
                          </m:r>
                        </m:e>
                      </m:nary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j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    ∀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𝒳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where: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x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is an element on the input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:</m:t>
                    </m:r>
                  </m:oMath>
                </a14:m>
                <a:endParaRPr lang="en-US" sz="2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Lx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is the PCA approximation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x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(learnable) parameters of each</a:t>
                </a:r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family of functions that create the PCA on the output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u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an element of my domain of (that 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: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=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u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).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EFAB19-320F-3B11-0920-207F2DF7F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816474"/>
                <a:ext cx="8524991" cy="3532827"/>
              </a:xfrm>
              <a:prstGeom prst="rect">
                <a:avLst/>
              </a:prstGeom>
              <a:blipFill>
                <a:blip r:embed="rId3"/>
                <a:stretch>
                  <a:fillRect l="-744" t="-9319"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887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BB97B-4A2A-0A33-5A00-7BDF493AA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8F6CB23-EC60-A68E-A310-BFA767C3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11/6/25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9CA971C8-E1A1-C432-2EF8-FF49380B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A785E-A785-EFE0-1FEC-E6EFA9A3AF37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PCA-Net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AA1EFF-53D0-CA31-B5D4-C15ACBEC4073}"/>
                  </a:ext>
                </a:extLst>
              </p:cNvPr>
              <p:cNvSpPr txBox="1"/>
              <p:nvPr/>
            </p:nvSpPr>
            <p:spPr>
              <a:xfrm>
                <a:off x="1833503" y="1816474"/>
                <a:ext cx="8524991" cy="35328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Some typical examples of the first applications of Neural Operators (that have this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𝒢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†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𝒴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𝜑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∘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) are the PCA-Net: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†</m:t>
                              </m:r>
                            </m:sup>
                          </m:sSup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PCA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x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;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u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j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Lx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;</m:t>
                          </m:r>
                        </m:e>
                      </m:nary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j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    ∀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𝒳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where: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x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is an element on my input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:</m:t>
                    </m:r>
                  </m:oMath>
                </a14:m>
                <a:endParaRPr lang="en-US" sz="2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Lx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is the PCA approximation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x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(learnable) parameters of each</a:t>
                </a:r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family of functions that create the PCA on my output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u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an element of my domain of (that 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: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=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u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))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AA1EFF-53D0-CA31-B5D4-C15ACBEC4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816474"/>
                <a:ext cx="8524991" cy="3532827"/>
              </a:xfrm>
              <a:prstGeom prst="rect">
                <a:avLst/>
              </a:prstGeom>
              <a:blipFill>
                <a:blip r:embed="rId3"/>
                <a:stretch>
                  <a:fillRect l="-744" t="-9319"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8CC3916-7A83-FB71-9716-8FDDE9E03CD3}"/>
              </a:ext>
            </a:extLst>
          </p:cNvPr>
          <p:cNvSpPr/>
          <p:nvPr/>
        </p:nvSpPr>
        <p:spPr>
          <a:xfrm>
            <a:off x="1297039" y="1816474"/>
            <a:ext cx="9454101" cy="423804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7DA53-3216-C449-4EBD-D03EDF19A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824" y="1983121"/>
            <a:ext cx="4388347" cy="31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2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C99F6-24AF-FF08-96B1-A4D7C7E65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DE8B1F-92C5-B420-2AC7-F08266CC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11/6/25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0F948A9C-689B-56F2-C5D9-5DAF46B1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FD2B2-8A96-7B55-A4F7-29D4128F36FE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rgbClr val="0070C0"/>
                </a:solidFill>
              </a:rPr>
              <a:t>DeepONet</a:t>
            </a:r>
            <a:endParaRPr 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8A17C0-AEA5-AFB5-E8F4-78C476C2F9F2}"/>
                  </a:ext>
                </a:extLst>
              </p:cNvPr>
              <p:cNvSpPr txBox="1"/>
              <p:nvPr/>
            </p:nvSpPr>
            <p:spPr>
              <a:xfrm>
                <a:off x="1833503" y="1837795"/>
                <a:ext cx="8524991" cy="31824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And the </a:t>
                </a:r>
                <a:r>
                  <a:rPr lang="en-US" sz="2000" dirty="0" err="1">
                    <a:solidFill>
                      <a:schemeClr val="tx2"/>
                    </a:solidFill>
                    <a:ea typeface="Calibri"/>
                    <a:cs typeface="Calibri"/>
                  </a:rPr>
                  <a:t>DeepONet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†</m:t>
                              </m:r>
                            </m:sup>
                          </m:sSup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DeepONet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x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;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u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j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Lx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;</m:t>
                          </m:r>
                        </m:e>
                      </m:nary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𝜑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j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    ∀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𝒳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where: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x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is an element on the input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:</m:t>
                    </m:r>
                  </m:oMath>
                </a14:m>
                <a:endParaRPr lang="en-US" sz="2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Lx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is the PCA approximation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x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𝜃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(learnable) parameters of each</a:t>
                </a:r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(learnable) mapping functions of the output space: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u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an element of my domain of (that 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: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=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u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).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8A17C0-AEA5-AFB5-E8F4-78C476C2F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837795"/>
                <a:ext cx="8524991" cy="3182410"/>
              </a:xfrm>
              <a:prstGeom prst="rect">
                <a:avLst/>
              </a:prstGeom>
              <a:blipFill>
                <a:blip r:embed="rId3"/>
                <a:stretch>
                  <a:fillRect l="-744" t="-20635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658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3639D-EAC9-E221-56DD-5FCFD7ADD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01AC389-1443-804D-7376-EE118696D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11/6/25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2E1E882C-394E-2B21-9DC6-2399452C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AD19D-A9F7-75EC-0FB5-ECF310B2246A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rgbClr val="0070C0"/>
                </a:solidFill>
              </a:rPr>
              <a:t>DeepONet</a:t>
            </a:r>
            <a:endParaRPr 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2B86B3-7FDB-E263-B601-63CF8CB2E9F4}"/>
                  </a:ext>
                </a:extLst>
              </p:cNvPr>
              <p:cNvSpPr txBox="1"/>
              <p:nvPr/>
            </p:nvSpPr>
            <p:spPr>
              <a:xfrm>
                <a:off x="1833503" y="1837795"/>
                <a:ext cx="8524991" cy="31824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And the </a:t>
                </a:r>
                <a:r>
                  <a:rPr lang="en-US" sz="2000" dirty="0" err="1">
                    <a:solidFill>
                      <a:schemeClr val="tx2"/>
                    </a:solidFill>
                    <a:ea typeface="Calibri"/>
                    <a:cs typeface="Calibri"/>
                  </a:rPr>
                  <a:t>DeepONet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†</m:t>
                              </m:r>
                            </m:sup>
                          </m:sSup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DeepONet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x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;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u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j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Lx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;</m:t>
                          </m:r>
                        </m:e>
                      </m:nary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𝜑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j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    ∀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𝒳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where: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x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is an element on the input space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:</m:t>
                    </m:r>
                  </m:oMath>
                </a14:m>
                <a:endParaRPr lang="en-US" sz="2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Lx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is the PCA approximation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x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𝒳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𝜃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(learnable) parameters of each</a:t>
                </a:r>
                <a: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(learnable) mapping functions of the output space: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u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an element of my domain of (that 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𝒴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: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=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u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).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2B86B3-7FDB-E263-B601-63CF8CB2E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837795"/>
                <a:ext cx="8524991" cy="3182410"/>
              </a:xfrm>
              <a:prstGeom prst="rect">
                <a:avLst/>
              </a:prstGeom>
              <a:blipFill>
                <a:blip r:embed="rId3"/>
                <a:stretch>
                  <a:fillRect l="-744" t="-20635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917A65-3B6A-1A8A-34BE-83285C463322}"/>
              </a:ext>
            </a:extLst>
          </p:cNvPr>
          <p:cNvSpPr/>
          <p:nvPr/>
        </p:nvSpPr>
        <p:spPr>
          <a:xfrm>
            <a:off x="1297039" y="1816474"/>
            <a:ext cx="9454101" cy="423804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73974-3C64-79E6-FC3F-C68DBA29A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181" y="1906011"/>
            <a:ext cx="5931633" cy="40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3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68F2-7EC4-EBC2-87BB-AD22D9218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B878C22-DF96-73B8-A143-E91B3B63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A16BD2E6-9ADF-ABAD-B435-7F7FD267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2F40E-6C0B-B211-2881-CDA342A64FFE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Fundamental “flaw”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C0451A-3F66-B28F-5189-A851A260AAA7}"/>
                  </a:ext>
                </a:extLst>
              </p:cNvPr>
              <p:cNvSpPr txBox="1"/>
              <p:nvPr/>
            </p:nvSpPr>
            <p:spPr>
              <a:xfrm>
                <a:off x="1833503" y="1837795"/>
                <a:ext cx="8524991" cy="27733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But there’s a fundamental problem with both of these approaches, can you tell?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†</m:t>
                              </m:r>
                            </m:sup>
                          </m:sSup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PCA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x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;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u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j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Lx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;</m:t>
                          </m:r>
                        </m:e>
                      </m:nary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j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    ∀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𝒳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†</m:t>
                              </m:r>
                            </m:sup>
                          </m:sSup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DeepONet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x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;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u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j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Lx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;</m:t>
                          </m:r>
                        </m:e>
                      </m:nary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𝜑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j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    ∀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𝒳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pPr/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C0451A-3F66-B28F-5189-A851A260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837795"/>
                <a:ext cx="8524991" cy="2773323"/>
              </a:xfrm>
              <a:prstGeom prst="rect">
                <a:avLst/>
              </a:prstGeom>
              <a:blipFill>
                <a:blip r:embed="rId3"/>
                <a:stretch>
                  <a:fillRect l="-744" t="-12785" b="-40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305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8398D-2F46-8DDD-BB0E-F3483823A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11C2C48-C7B2-F5E2-30F2-4CF5EC95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7E4AE2BA-B56C-B593-F4E7-DD56C7856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43F74-AFEA-2A43-CC40-B8DE3A910B66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Fundamental “flaw”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DD1C4-C39B-0964-81F6-01179A38EDAA}"/>
                  </a:ext>
                </a:extLst>
              </p:cNvPr>
              <p:cNvSpPr txBox="1"/>
              <p:nvPr/>
            </p:nvSpPr>
            <p:spPr>
              <a:xfrm>
                <a:off x="1833503" y="1837795"/>
                <a:ext cx="8524991" cy="34172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But there’s a fundamental problem with both of these approaches, can you tell?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†</m:t>
                              </m:r>
                            </m:sup>
                          </m:sSup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PCA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x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;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u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j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Lx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;</m:t>
                          </m:r>
                        </m:e>
                      </m:nary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j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    ∀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𝒳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†</m:t>
                              </m:r>
                            </m:sup>
                          </m:sSup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DeepONet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x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;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u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j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Lx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;</m:t>
                          </m:r>
                        </m:e>
                      </m:nary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𝜑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j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𝜓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    ∀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𝒳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u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u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Exactly! The output is a linear combination of the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i.e., out “reachable space”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span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j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DD1C4-C39B-0964-81F6-01179A38E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837795"/>
                <a:ext cx="8524991" cy="3417282"/>
              </a:xfrm>
              <a:prstGeom prst="rect">
                <a:avLst/>
              </a:prstGeom>
              <a:blipFill>
                <a:blip r:embed="rId3"/>
                <a:stretch>
                  <a:fillRect l="-744" t="-10370" b="-1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088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54CD9-61B8-B57C-3F19-8804F2868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5AD42D-8A9B-8D88-3145-90DA37B81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6773BE8B-BEC3-25BB-62CD-1FFB130F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EB05B-0095-A3A0-03B4-8B8DD187EED4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UAT for Neural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C19789-841B-23FE-B2DC-374FA3835D96}"/>
                  </a:ext>
                </a:extLst>
              </p:cNvPr>
              <p:cNvSpPr txBox="1"/>
              <p:nvPr/>
            </p:nvSpPr>
            <p:spPr>
              <a:xfrm>
                <a:off x="1833503" y="2255890"/>
                <a:ext cx="8524991" cy="2346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The same way that Neural Networks are universal function approximators, this topology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𝒢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†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𝒴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𝜑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∘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also an universal operator approximator, but it’s not the best one… </a:t>
                </a: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If we’re trying to approximate a continuous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𝒢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the lower bound for the  number of dimensions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n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will be doubly exponential </a:t>
                </a:r>
                <a:r>
                  <a:rPr lang="en-US" sz="2000" dirty="0" err="1">
                    <a:solidFill>
                      <a:schemeClr val="tx2"/>
                    </a:solidFill>
                    <a:ea typeface="Calibri"/>
                    <a:cs typeface="Calibri"/>
                  </a:rPr>
                  <a:t>w.r.t.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approximation parameter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𝜀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that is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n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&gt;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Ce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1/</m:t>
                              </m:r>
                              <m: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𝜀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C19789-841B-23FE-B2DC-374FA383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2255890"/>
                <a:ext cx="8524991" cy="2346220"/>
              </a:xfrm>
              <a:prstGeom prst="rect">
                <a:avLst/>
              </a:prstGeom>
              <a:blipFill>
                <a:blip r:embed="rId3"/>
                <a:stretch>
                  <a:fillRect l="-744" t="-1075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279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83F2E28-84FF-F8B9-B484-1D05CBC0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11/4/25</a:t>
            </a:fld>
            <a:endParaRPr lang="en-US"/>
          </a:p>
        </p:txBody>
      </p:sp>
      <p:sp>
        <p:nvSpPr>
          <p:cNvPr id="2" name="AutoShape 4" descr="https://usc-powerpoint.officeapps.live.com/pods/GetClipboardImage.ashx?Id=116cf629-95a6-4980-951a-018fa7eedc19&amp;DC=PUS4&amp;pkey=d06454f4-7cec-470b-a9c3-38ae3ddd7a9e&amp;wdwaccluster=PUS4">
            <a:extLst>
              <a:ext uri="{FF2B5EF4-FFF2-40B4-BE49-F238E27FC236}">
                <a16:creationId xmlns:a16="http://schemas.microsoft.com/office/drawing/2014/main" id="{52EE88E3-62B2-B5FD-7ACF-281EE7CCE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16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72FCE5-4303-5D0A-87D4-E09B6DAEEF6A}"/>
              </a:ext>
            </a:extLst>
          </p:cNvPr>
          <p:cNvSpPr txBox="1"/>
          <p:nvPr/>
        </p:nvSpPr>
        <p:spPr>
          <a:xfrm>
            <a:off x="748483" y="2885003"/>
            <a:ext cx="10695034" cy="783193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10-minute break!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3A4341E7-1A7B-7C47-C25F-DBDE550C4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13296" cy="1126478"/>
          </a:xfrm>
          <a:prstGeom prst="rect">
            <a:avLst/>
          </a:prstGeom>
        </p:spPr>
      </p:pic>
      <p:pic>
        <p:nvPicPr>
          <p:cNvPr id="6" name="Picture 5" descr="A white text with a black background&#10;&#10;Description automatically generated">
            <a:extLst>
              <a:ext uri="{FF2B5EF4-FFF2-40B4-BE49-F238E27FC236}">
                <a16:creationId xmlns:a16="http://schemas.microsoft.com/office/drawing/2014/main" id="{F68F6557-AB44-A11C-E2AA-DC8A89545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465" y="-1"/>
            <a:ext cx="3537535" cy="11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1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0899E-69DB-DF69-EAD1-3C622B24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5928CA3-5BE6-EF4C-8A9B-6FD7022F7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2DF2DC79-010C-0736-CF29-45D7EBD2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37E50-8ACD-99A9-DCA1-A57FB03D91A7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652BED-731C-D73C-ED5F-2085884A4661}"/>
                  </a:ext>
                </a:extLst>
              </p:cNvPr>
              <p:cNvSpPr txBox="1"/>
              <p:nvPr/>
            </p:nvSpPr>
            <p:spPr>
              <a:xfrm>
                <a:off x="3042548" y="2842910"/>
                <a:ext cx="6106902" cy="11721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Whenever I’m talking about: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t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I’m going to write them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Integrals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∫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⋅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dt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I’m going to write them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∫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dt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652BED-731C-D73C-ED5F-2085884A4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548" y="2842910"/>
                <a:ext cx="6106902" cy="1172180"/>
              </a:xfrm>
              <a:prstGeom prst="rect">
                <a:avLst/>
              </a:prstGeom>
              <a:blipFill>
                <a:blip r:embed="rId3"/>
                <a:stretch>
                  <a:fillRect l="-1037" t="-2128" r="-4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098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600A8-C5B0-6D4F-E5EA-B3B181CA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31E8D37-2BE1-41EB-FEFA-516F7C9D7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4F6F3EA3-26BB-3AB8-586E-AE9EB9590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2E4AB-AEBB-A2B8-D87E-1D4E8D151AF8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“Second generation” of Neural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269640-C8CC-3A70-B096-1637AB090DBD}"/>
                  </a:ext>
                </a:extLst>
              </p:cNvPr>
              <p:cNvSpPr txBox="1"/>
              <p:nvPr/>
            </p:nvSpPr>
            <p:spPr>
              <a:xfrm>
                <a:off x="1833503" y="986472"/>
                <a:ext cx="8524991" cy="457727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Let’s get some inspiration from classical Neural Networks and say that the operator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𝒢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†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S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… 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∘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multiple “neuron layers”, where each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given by</a:t>
                </a:r>
              </a:p>
              <a:p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l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x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l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l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dz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x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z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z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r>
                        <m:rPr>
                          <m:sty m:val="p"/>
                          <m:brk m:alnAt="23"/>
                        </m:rPr>
                        <a:rPr lang="el-GR" sz="2000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mbria Math" panose="02040503050406030204" pitchFamily="18" charset="0"/>
                  <a:cs typeface="Calibri"/>
                </a:endParaRPr>
              </a:p>
              <a:p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where: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Calibri"/>
                      </a:rPr>
                      <m:t>: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non-linear activation function.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a term related to a "residual network".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This term is not necessary for convergence, but it's credited to help with convergence speed.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bias term.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Calibri"/>
                      </a:rPr>
                      <m:t>:</m:t>
                    </m:r>
                    <m:r>
                      <m:rPr>
                        <m:sty m:val="p"/>
                        <m:brk m:alnAt="23"/>
                      </m:rPr>
                      <a:rPr lang="el-GR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Ω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× </m:t>
                    </m:r>
                    <m:r>
                      <m:rPr>
                        <m:sty m:val="p"/>
                        <m:brk m:alnAt="23"/>
                      </m:rPr>
                      <a:rPr lang="el-GR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Ω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kernel function.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269640-C8CC-3A70-B096-1637AB090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986472"/>
                <a:ext cx="8524991" cy="4577279"/>
              </a:xfrm>
              <a:prstGeom prst="rect">
                <a:avLst/>
              </a:prstGeom>
              <a:blipFill>
                <a:blip r:embed="rId3"/>
                <a:stretch>
                  <a:fillRect l="-744" t="-829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706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B9169-3886-25F3-C0ED-E164E591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08EB4AF-4FBA-19B1-CEFB-1D4849BD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366CB606-B027-C360-7A8A-5D336C27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8644C-AF34-09AA-E4FE-719786B48752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“Second generation” of Neural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B2304-AE24-D2A2-C7CE-9B87708DB9D7}"/>
                  </a:ext>
                </a:extLst>
              </p:cNvPr>
              <p:cNvSpPr txBox="1"/>
              <p:nvPr/>
            </p:nvSpPr>
            <p:spPr>
              <a:xfrm>
                <a:off x="1833503" y="986472"/>
                <a:ext cx="8524991" cy="51928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Let’s get some inspiration from classical Neural Networks and say that the operator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𝒢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†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S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∘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… 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∘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multiple “neuron layers”, where each 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given by</a:t>
                </a:r>
              </a:p>
              <a:p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l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x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l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l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dz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x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z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z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r>
                        <m:rPr>
                          <m:sty m:val="p"/>
                          <m:brk m:alnAt="23"/>
                        </m:rPr>
                        <a:rPr lang="el-GR" sz="2000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mbria Math" panose="02040503050406030204" pitchFamily="18" charset="0"/>
                  <a:cs typeface="Calibri"/>
                </a:endParaRPr>
              </a:p>
              <a:p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where: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Calibri"/>
                      </a:rPr>
                      <m:t>: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non-linear activation function.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a term related to a "residual network".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This term is not necessary for convergence, but it's credited to help with convergence speed.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bias term.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Calibri"/>
                      </a:rPr>
                      <m:t>:</m:t>
                    </m:r>
                    <m:r>
                      <m:rPr>
                        <m:sty m:val="p"/>
                        <m:brk m:alnAt="23"/>
                      </m:rPr>
                      <a:rPr lang="el-GR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Ω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× </m:t>
                    </m:r>
                    <m:r>
                      <m:rPr>
                        <m:sty m:val="p"/>
                        <m:brk m:alnAt="23"/>
                      </m:rPr>
                      <a:rPr lang="el-GR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Ω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kernel function.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a is the input </a:t>
                </a:r>
                <a:r>
                  <a:rPr lang="en-US" sz="2000" b="1" dirty="0">
                    <a:solidFill>
                      <a:schemeClr val="tx2"/>
                    </a:solidFill>
                    <a:ea typeface="Calibri"/>
                    <a:cs typeface="Calibri"/>
                  </a:rPr>
                  <a:t>function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x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m:rPr>
                        <m:sty m:val="p"/>
                        <m:brk m:alnAt="23"/>
                      </m:rPr>
                      <a:rPr lang="el-GR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is the variable for the function.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B2304-AE24-D2A2-C7CE-9B87708DB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986472"/>
                <a:ext cx="8524991" cy="5192832"/>
              </a:xfrm>
              <a:prstGeom prst="rect">
                <a:avLst/>
              </a:prstGeom>
              <a:blipFill>
                <a:blip r:embed="rId3"/>
                <a:stretch>
                  <a:fillRect l="-744" t="-732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690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F6366-8A29-9AFF-849D-A9CC30E19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B2B5BD0-16DA-BF32-5230-12CEB4BD9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186647E4-BD37-D8C4-5156-CD04A0B3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AB5174-54B9-3895-5F53-407E1A730249}"/>
                  </a:ext>
                </a:extLst>
              </p:cNvPr>
              <p:cNvSpPr txBox="1"/>
              <p:nvPr/>
            </p:nvSpPr>
            <p:spPr>
              <a:xfrm>
                <a:off x="748482" y="298648"/>
                <a:ext cx="10695034" cy="51077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pectral</m:t>
                    </m:r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>
                            <a:solidFill>
                              <a:srgbClr val="0070C0"/>
                            </a:solidFill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070C0"/>
                            </a:solidFill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</a:rPr>
                          <m:t>l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AB5174-54B9-3895-5F53-407E1A730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82" y="298648"/>
                <a:ext cx="10695034" cy="510778"/>
              </a:xfrm>
              <a:prstGeom prst="roundRect">
                <a:avLst/>
              </a:prstGeom>
              <a:blipFill>
                <a:blip r:embed="rId3"/>
                <a:stretch>
                  <a:fillRect t="-4878" b="-219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0015E-7A33-2713-D671-2878F4FA7C0D}"/>
                  </a:ext>
                </a:extLst>
              </p:cNvPr>
              <p:cNvSpPr txBox="1"/>
              <p:nvPr/>
            </p:nvSpPr>
            <p:spPr>
              <a:xfrm>
                <a:off x="1833503" y="1126574"/>
                <a:ext cx="8524991" cy="49126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The different selections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determine the different Neural Operator </a:t>
                </a:r>
                <a:r>
                  <a:rPr lang="en-US" sz="2000" dirty="0" err="1">
                    <a:solidFill>
                      <a:schemeClr val="tx2"/>
                    </a:solidFill>
                    <a:ea typeface="Calibri"/>
                    <a:cs typeface="Calibri"/>
                  </a:rPr>
                  <a:t>topol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topologies. For this presentation, we’re going to focus on two specific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:</a:t>
                </a:r>
              </a:p>
              <a:p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Spectral transformation based: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x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z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x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-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z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the integral will become: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dz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x</m:t>
                              </m:r>
                              <m: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-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z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z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)⋆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a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pPr lvl="2"/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⋆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represent the convolution function.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And, from spectral transformation, specifically the Fourier Transform, we have the following: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ℱ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)⋆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a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)}</m:t>
                      </m:r>
                      <m:r>
                        <a:rPr lang="en-US" sz="2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ℱ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)}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ℱ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a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)} ≔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l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v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 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a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v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That is, the integral can be written as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dz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x</m:t>
                              </m:r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z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z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ℱ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-1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{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ℱ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{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l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)⋆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a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x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)}}=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ℱ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l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v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 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a</m:t>
                          </m:r>
                        </m:e>
                      </m:acc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v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)}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pPr lvl="1"/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0015E-7A33-2713-D671-2878F4FA7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126574"/>
                <a:ext cx="8524991" cy="4912627"/>
              </a:xfrm>
              <a:prstGeom prst="rect">
                <a:avLst/>
              </a:prstGeom>
              <a:blipFill>
                <a:blip r:embed="rId4"/>
                <a:stretch>
                  <a:fillRect l="-4613" t="-515" r="-1339" b="-30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0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459AA-EAEE-B72F-FEE2-FB0C8475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AF68A00-1CEB-020F-27CD-8177089D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A74AE79A-FAA5-817D-B79C-A03A711A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14C7E1-1A74-D975-D786-A4F34FFF9C09}"/>
                  </a:ext>
                </a:extLst>
              </p:cNvPr>
              <p:cNvSpPr txBox="1"/>
              <p:nvPr/>
            </p:nvSpPr>
            <p:spPr>
              <a:xfrm>
                <a:off x="748482" y="298648"/>
                <a:ext cx="10695034" cy="51077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ttention</m:t>
                    </m:r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based</m:t>
                    </m:r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14C7E1-1A74-D975-D786-A4F34FFF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82" y="298648"/>
                <a:ext cx="10695034" cy="510778"/>
              </a:xfrm>
              <a:prstGeom prst="roundRect">
                <a:avLst/>
              </a:prstGeom>
              <a:blipFill>
                <a:blip r:embed="rId3"/>
                <a:stretch>
                  <a:fillRect t="-4878" b="-219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C0A609-1B2D-5187-1CA5-7AE3F2CDED34}"/>
                  </a:ext>
                </a:extLst>
              </p:cNvPr>
              <p:cNvSpPr txBox="1"/>
              <p:nvPr/>
            </p:nvSpPr>
            <p:spPr>
              <a:xfrm>
                <a:off x="1833503" y="1851388"/>
                <a:ext cx="8524991" cy="31552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Attention-based: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x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z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l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a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T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l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a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z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, where: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are learnable linear maps.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𝜙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are feature transformation.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That is, the final integral can be written as: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dz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l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x</m:t>
                              </m:r>
                              <m: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z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z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z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𝜙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/>
                                            </a:rPr>
                                            <m:t>Q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/>
                                            </a:rPr>
                                            <m:t>l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a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l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a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z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l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a</m:t>
                              </m:r>
                              <m: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z</m:t>
                              </m:r>
                              <m:r>
                                <a:rPr lang="en-US" sz="2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mbria Math" panose="02040503050406030204" pitchFamily="18" charset="0"/>
                  <a:cs typeface="Calibri"/>
                </a:endParaRPr>
              </a:p>
              <a:p>
                <a:pPr lvl="1"/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	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transforms the </a:t>
                </a:r>
                <a:r>
                  <a:rPr lang="en-US" sz="2000" b="1" dirty="0">
                    <a:solidFill>
                      <a:schemeClr val="tx2"/>
                    </a:solidFill>
                    <a:ea typeface="Calibri"/>
                    <a:cs typeface="Calibri"/>
                  </a:rPr>
                  <a:t>function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a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m:rPr>
                        <m:sty m:val="p"/>
                      </m:rP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z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into a vector. </a:t>
                </a:r>
              </a:p>
              <a:p>
                <a:pPr lvl="1"/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C0A609-1B2D-5187-1CA5-7AE3F2CDE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851388"/>
                <a:ext cx="8524991" cy="3155223"/>
              </a:xfrm>
              <a:prstGeom prst="rect">
                <a:avLst/>
              </a:prstGeom>
              <a:blipFill>
                <a:blip r:embed="rId4"/>
                <a:stretch>
                  <a:fillRect l="-595" t="-800" b="-3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77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EBBD-D6B4-788A-6B95-7E6D5F794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B2F922-8BC0-5C78-8595-ED036890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3DBCF4FE-D0A9-D68B-A290-D2A02695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D4F00-A706-9EC1-F5A3-5410A44856D8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Fourier Neural Operator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32146-3652-6D13-B944-585B6302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71" y="1707862"/>
            <a:ext cx="9231858" cy="34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4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D47E3-F8C1-8E32-8734-DBCD0057F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0EBB3FE-F33C-9026-995C-74D243CA2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CC6F37C4-B50E-FB0C-20CC-4EB0E3F8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4C97A-7F64-AD1D-132D-C616518B05AD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Fourier Neural Operator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B4729C-5A5F-941A-97CB-74F4DBF4D0F8}"/>
                  </a:ext>
                </a:extLst>
              </p:cNvPr>
              <p:cNvSpPr txBox="1"/>
              <p:nvPr/>
            </p:nvSpPr>
            <p:spPr>
              <a:xfrm>
                <a:off x="1833503" y="1126574"/>
                <a:ext cx="8524991" cy="19389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Each one of the layers is given by:</a:t>
                </a:r>
              </a:p>
              <a:p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l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x</m:t>
                          </m:r>
                        </m:e>
                      </m:d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l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l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l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{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) 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a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)}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And this kernel has a “low-pass filter” behavior. That is, it only has non-zero (learnable) values for the the first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modes (frequencies).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B4729C-5A5F-941A-97CB-74F4DBF4D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126574"/>
                <a:ext cx="8524991" cy="1938992"/>
              </a:xfrm>
              <a:prstGeom prst="rect">
                <a:avLst/>
              </a:prstGeom>
              <a:blipFill>
                <a:blip r:embed="rId3"/>
                <a:stretch>
                  <a:fillRect l="-744" t="-1948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14620AA-BED7-9C16-4F09-388835920B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17" t="50199" r="7997"/>
          <a:stretch>
            <a:fillRect/>
          </a:stretch>
        </p:blipFill>
        <p:spPr>
          <a:xfrm>
            <a:off x="2294327" y="3874809"/>
            <a:ext cx="7603345" cy="17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1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9143F-B3CF-C603-228B-1108FD469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3F8630C-F835-E9DB-DDD9-89AB8167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414BA748-4970-13CC-EEAD-5C0C6C87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32609-830F-F03C-AF0A-AB02EFA5238D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Fourier Neural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BBD9C-B60D-25B6-D442-3AF6FDD2FB0B}"/>
              </a:ext>
            </a:extLst>
          </p:cNvPr>
          <p:cNvSpPr txBox="1"/>
          <p:nvPr/>
        </p:nvSpPr>
        <p:spPr>
          <a:xfrm>
            <a:off x="4511011" y="3044279"/>
            <a:ext cx="316997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ea typeface="Calibri"/>
                <a:cs typeface="Calibri"/>
              </a:rPr>
              <a:t>To the code!</a:t>
            </a:r>
          </a:p>
        </p:txBody>
      </p:sp>
    </p:spTree>
    <p:extLst>
      <p:ext uri="{BB962C8B-B14F-4D97-AF65-F5344CB8AC3E}">
        <p14:creationId xmlns:p14="http://schemas.microsoft.com/office/powerpoint/2010/main" val="1060067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61AF5-9216-72EE-C43E-43F209C89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27FB09-F725-3D90-DCE5-E80F68ED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0FE73EC6-E175-FCAB-C78D-9C73D7BE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32BCA-0EC8-037E-9A76-EA62FE71A84A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Fourier Neural Operator - Zero-shot resolution in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601F5-742C-8750-B5E4-99767458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948" y="1513012"/>
            <a:ext cx="9002104" cy="38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53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7E0DF-E3F7-B11A-D3EF-9A7967B84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4346301-1BAF-DD8B-43BD-EB3742AF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31062531-B4F6-A7FD-D926-0C05BFAF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B9CFA-59B2-2FC1-43F8-2809BE56604C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Fourier limitations and the </a:t>
            </a:r>
            <a:r>
              <a:rPr lang="en-US" sz="2400" dirty="0" err="1">
                <a:solidFill>
                  <a:srgbClr val="0070C0"/>
                </a:solidFill>
              </a:rPr>
              <a:t>Galerkin</a:t>
            </a:r>
            <a:r>
              <a:rPr lang="en-US" sz="2400" dirty="0">
                <a:solidFill>
                  <a:srgbClr val="0070C0"/>
                </a:solidFill>
              </a:rPr>
              <a:t> Transformer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06EEBE-B952-77C7-FC89-67897A71EBE1}"/>
                  </a:ext>
                </a:extLst>
              </p:cNvPr>
              <p:cNvSpPr txBox="1"/>
              <p:nvPr/>
            </p:nvSpPr>
            <p:spPr>
              <a:xfrm>
                <a:off x="1833503" y="1505396"/>
                <a:ext cx="8524991" cy="4154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The Fourier Neural Operator has several limitations: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The function must be cyclic (that is, the boundary conditions have to be the same).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For better computational speed (for the </a:t>
                </a:r>
                <a:r>
                  <a:rPr lang="en-US" sz="2000" dirty="0" err="1">
                    <a:solidFill>
                      <a:schemeClr val="tx2"/>
                    </a:solidFill>
                    <a:ea typeface="Calibri"/>
                    <a:cs typeface="Calibri"/>
                  </a:rPr>
                  <a:t>fft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), the input vector must have a length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n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</m:oMath>
                </a14:m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The underlying PDE must have a “low-pass filter” </a:t>
                </a:r>
                <a:r>
                  <a:rPr lang="en-US" sz="2000" dirty="0" err="1">
                    <a:solidFill>
                      <a:schemeClr val="tx2"/>
                    </a:solidFill>
                    <a:ea typeface="Calibri"/>
                    <a:cs typeface="Calibri"/>
                  </a:rPr>
                  <a:t>behaviour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To overcome this, the Attention-based </a:t>
                </a:r>
                <a:r>
                  <a:rPr lang="en-US" sz="2000" dirty="0" err="1">
                    <a:solidFill>
                      <a:schemeClr val="tx2"/>
                    </a:solidFill>
                    <a:ea typeface="Calibri"/>
                    <a:cs typeface="Calibri"/>
                  </a:rPr>
                  <a:t>Galerkin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Transformer was developed.</a:t>
                </a:r>
              </a:p>
              <a:p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It uses attention to understand the local and global influence that the input function has on the output functions.</a:t>
                </a:r>
              </a:p>
              <a:p>
                <a:endParaRPr lang="en-US" sz="2000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pPr algn="ctr"/>
                <a:r>
                  <a:rPr lang="en-US" sz="4400" dirty="0">
                    <a:solidFill>
                      <a:schemeClr val="tx2"/>
                    </a:solidFill>
                    <a:ea typeface="Calibri"/>
                    <a:cs typeface="Calibri"/>
                  </a:rPr>
                  <a:t>To the code!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06EEBE-B952-77C7-FC89-67897A71E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3" y="1505396"/>
                <a:ext cx="8524991" cy="4154984"/>
              </a:xfrm>
              <a:prstGeom prst="rect">
                <a:avLst/>
              </a:prstGeom>
              <a:blipFill>
                <a:blip r:embed="rId3"/>
                <a:stretch>
                  <a:fillRect l="-744" t="-915" b="-6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119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2E3E0-9601-05CA-5A5F-6671765DD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C69AE58-BB38-3BE5-48A3-111CADBC2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ECAB617F-BB6B-33D0-6D13-41FA3062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2C5EC-0195-3227-CC11-F5C4E081D372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Potential improvements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6F6A9-E5AC-F2ED-0CAC-0B3268A99139}"/>
              </a:ext>
            </a:extLst>
          </p:cNvPr>
          <p:cNvSpPr txBox="1"/>
          <p:nvPr/>
        </p:nvSpPr>
        <p:spPr>
          <a:xfrm>
            <a:off x="1833503" y="1843950"/>
            <a:ext cx="8524991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All the topologies shown in this presentation are so-called “PDE agnostic”, i.e., they only learn based on data.</a:t>
            </a:r>
          </a:p>
          <a:p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There have been some efforts to create PINN versions of these topologies, starting with the PINN PCA-Net.</a:t>
            </a:r>
          </a:p>
          <a:p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On a paper published less than a month ago (Sept 9th), they were able to:</a:t>
            </a:r>
          </a:p>
          <a:p>
            <a:endParaRPr lang="en-US" sz="2000" dirty="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	“Quantitatively, the end-to-end pipeline time—including PCA 	computation, training, and inference—was reduced by a factor of 	approximately 3.7–4× compared to the baseline global PCA 	pipeline.”</a:t>
            </a:r>
          </a:p>
        </p:txBody>
      </p:sp>
    </p:spTree>
    <p:extLst>
      <p:ext uri="{BB962C8B-B14F-4D97-AF65-F5344CB8AC3E}">
        <p14:creationId xmlns:p14="http://schemas.microsoft.com/office/powerpoint/2010/main" val="31067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82488-8504-6747-5639-466C01C9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B36A242-C60E-6519-96A0-761D6F01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267A05BD-DDD0-A751-A7B7-B5AE7BD5F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2C1B0-6566-05E2-6831-94C8CFAF3279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My research 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D24C6-1C34-8E2D-FD5F-1C754D4E30CE}"/>
              </a:ext>
            </a:extLst>
          </p:cNvPr>
          <p:cNvSpPr txBox="1"/>
          <p:nvPr/>
        </p:nvSpPr>
        <p:spPr>
          <a:xfrm>
            <a:off x="1833503" y="1169090"/>
            <a:ext cx="852499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Electroporation: Application of electric fields to biological tissue, either for gene transfer (for vaccines or DNA transfer) or ablation (inducing cell death).</a:t>
            </a:r>
          </a:p>
        </p:txBody>
      </p:sp>
      <p:pic>
        <p:nvPicPr>
          <p:cNvPr id="2" name="Online Media 1" descr="NanoKnife Features and Benefits Video">
            <a:hlinkClick r:id="" action="ppaction://media"/>
            <a:extLst>
              <a:ext uri="{FF2B5EF4-FFF2-40B4-BE49-F238E27FC236}">
                <a16:creationId xmlns:a16="http://schemas.microsoft.com/office/drawing/2014/main" id="{6C4E2953-4BFC-197C-C349-C38B6B65433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99489" y="2544417"/>
            <a:ext cx="7393022" cy="417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0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59623-0830-955E-C508-8FF5070F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AA451CF-1B1B-518F-4473-AB0D1F7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03A74036-A2F0-E00D-9C8C-15FA88A1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254A4-63FC-A3C1-2D12-35BA0A4F6C08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Large-scale Surrogates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41769F-76F0-68AB-43CF-B1C89533D66C}"/>
              </a:ext>
            </a:extLst>
          </p:cNvPr>
          <p:cNvSpPr txBox="1"/>
          <p:nvPr/>
        </p:nvSpPr>
        <p:spPr>
          <a:xfrm>
            <a:off x="1126127" y="3044279"/>
            <a:ext cx="993974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ea typeface="Calibri"/>
                <a:cs typeface="Calibri"/>
              </a:rPr>
              <a:t>Some practical uses of Neural Operators</a:t>
            </a:r>
          </a:p>
        </p:txBody>
      </p:sp>
    </p:spTree>
    <p:extLst>
      <p:ext uri="{BB962C8B-B14F-4D97-AF65-F5344CB8AC3E}">
        <p14:creationId xmlns:p14="http://schemas.microsoft.com/office/powerpoint/2010/main" val="1932404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77D82-CD8D-33DC-FE15-DA088A13F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BC8EF8D-3C70-3302-3F5D-6F3406BF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E7B94C29-BFE0-631A-070C-15B084A9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88576-BE77-9A04-F838-3724B1545489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 err="1">
                <a:solidFill>
                  <a:srgbClr val="0070C0"/>
                </a:solidFill>
              </a:rPr>
              <a:t>Superresolution</a:t>
            </a:r>
            <a:r>
              <a:rPr lang="en-US" sz="2400" dirty="0">
                <a:solidFill>
                  <a:srgbClr val="0070C0"/>
                </a:solidFill>
              </a:rPr>
              <a:t> in practice</a:t>
            </a:r>
          </a:p>
        </p:txBody>
      </p:sp>
      <p:pic>
        <p:nvPicPr>
          <p:cNvPr id="4" name="Online Media 3" descr="NVIDIA CorrDiff: Resolving Extreme Weather Events With Generative AI">
            <a:hlinkClick r:id="" action="ppaction://media"/>
            <a:extLst>
              <a:ext uri="{FF2B5EF4-FFF2-40B4-BE49-F238E27FC236}">
                <a16:creationId xmlns:a16="http://schemas.microsoft.com/office/drawing/2014/main" id="{8213780F-A19D-AB9E-6CBD-D036D869C3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36407" y="978010"/>
            <a:ext cx="9519185" cy="53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77D82-CD8D-33DC-FE15-DA088A13F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BC8EF8D-3C70-3302-3F5D-6F3406BF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E7B94C29-BFE0-631A-070C-15B084A9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88576-BE77-9A04-F838-3724B1545489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Neural Operators being used with “Optimization”</a:t>
            </a:r>
          </a:p>
        </p:txBody>
      </p:sp>
      <p:pic>
        <p:nvPicPr>
          <p:cNvPr id="4" name="Online Media 3" descr="Accelerating Carbon Capture and Storage With Fourier Neural Operator">
            <a:hlinkClick r:id="" action="ppaction://media"/>
            <a:extLst>
              <a:ext uri="{FF2B5EF4-FFF2-40B4-BE49-F238E27FC236}">
                <a16:creationId xmlns:a16="http://schemas.microsoft.com/office/drawing/2014/main" id="{9054B0B3-4A94-CCF4-26CC-FE48354EC6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71590" y="1017767"/>
            <a:ext cx="9448819" cy="53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77D82-CD8D-33DC-FE15-DA088A13F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BC8EF8D-3C70-3302-3F5D-6F3406BF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E7B94C29-BFE0-631A-070C-15B084A9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88576-BE77-9A04-F838-3724B1545489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Neural Operators being used with Optimization</a:t>
            </a:r>
          </a:p>
        </p:txBody>
      </p:sp>
      <p:pic>
        <p:nvPicPr>
          <p:cNvPr id="2" name="Online Media 1" descr="Maximizing Wind Energy Production Using Wake Optimization">
            <a:hlinkClick r:id="" action="ppaction://media"/>
            <a:extLst>
              <a:ext uri="{FF2B5EF4-FFF2-40B4-BE49-F238E27FC236}">
                <a16:creationId xmlns:a16="http://schemas.microsoft.com/office/drawing/2014/main" id="{98F508D8-367C-D7E4-E79C-0A6C2518E8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32383" y="973463"/>
            <a:ext cx="9527234" cy="53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1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77D82-CD8D-33DC-FE15-DA088A13F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BC8EF8D-3C70-3302-3F5D-6F3406BF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11/7/25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E7B94C29-BFE0-631A-070C-15B084A9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88576-BE77-9A04-F838-3724B1545489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Next weeks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FCE64-50DF-7011-5FBC-4558AD2A849C}"/>
              </a:ext>
            </a:extLst>
          </p:cNvPr>
          <p:cNvSpPr txBox="1"/>
          <p:nvPr/>
        </p:nvSpPr>
        <p:spPr>
          <a:xfrm>
            <a:off x="1833503" y="2521059"/>
            <a:ext cx="8524991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ea typeface="Calibri"/>
                <a:cs typeface="Calibri"/>
              </a:rPr>
              <a:t>Next week, we’re going to have Dr. </a:t>
            </a:r>
            <a:r>
              <a:rPr lang="en-US" sz="2800" dirty="0" err="1">
                <a:solidFill>
                  <a:schemeClr val="tx2"/>
                </a:solidFill>
                <a:ea typeface="Calibri"/>
                <a:cs typeface="Calibri"/>
              </a:rPr>
              <a:t>Charlelie</a:t>
            </a:r>
            <a:r>
              <a:rPr lang="en-US" sz="2800" dirty="0">
                <a:solidFill>
                  <a:schemeClr val="tx2"/>
                </a:solidFill>
                <a:ea typeface="Calibri"/>
                <a:cs typeface="Calibri"/>
              </a:rPr>
              <a:t> Laurent presenting about Graphic Neural Operators and how to integrate control with them.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ea typeface="Calibri"/>
                <a:cs typeface="Calibri"/>
              </a:rPr>
              <a:t>Don’t miss it!</a:t>
            </a:r>
          </a:p>
        </p:txBody>
      </p:sp>
    </p:spTree>
    <p:extLst>
      <p:ext uri="{BB962C8B-B14F-4D97-AF65-F5344CB8AC3E}">
        <p14:creationId xmlns:p14="http://schemas.microsoft.com/office/powerpoint/2010/main" val="262596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83F2E28-84FF-F8B9-B484-1D05CBC0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11/4/25</a:t>
            </a:fld>
            <a:endParaRPr lang="en-US"/>
          </a:p>
        </p:txBody>
      </p:sp>
      <p:sp>
        <p:nvSpPr>
          <p:cNvPr id="2" name="AutoShape 4" descr="https://usc-powerpoint.officeapps.live.com/pods/GetClipboardImage.ashx?Id=116cf629-95a6-4980-951a-018fa7eedc19&amp;DC=PUS4&amp;pkey=d06454f4-7cec-470b-a9c3-38ae3ddd7a9e&amp;wdwaccluster=PUS4">
            <a:extLst>
              <a:ext uri="{FF2B5EF4-FFF2-40B4-BE49-F238E27FC236}">
                <a16:creationId xmlns:a16="http://schemas.microsoft.com/office/drawing/2014/main" id="{52EE88E3-62B2-B5FD-7ACF-281EE7CCE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16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72FCE5-4303-5D0A-87D4-E09B6DAEEF6A}"/>
              </a:ext>
            </a:extLst>
          </p:cNvPr>
          <p:cNvSpPr txBox="1"/>
          <p:nvPr/>
        </p:nvSpPr>
        <p:spPr>
          <a:xfrm>
            <a:off x="748483" y="2152054"/>
            <a:ext cx="10695034" cy="2553891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Thank you!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Any questions?</a:t>
            </a:r>
          </a:p>
          <a:p>
            <a:pPr algn="ctr"/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psilva34@gatech.edu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3A4341E7-1A7B-7C47-C25F-DBDE550C4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13296" cy="1126478"/>
          </a:xfrm>
          <a:prstGeom prst="rect">
            <a:avLst/>
          </a:prstGeom>
        </p:spPr>
      </p:pic>
      <p:pic>
        <p:nvPicPr>
          <p:cNvPr id="6" name="Picture 5" descr="A white text with a black background&#10;&#10;Description automatically generated">
            <a:extLst>
              <a:ext uri="{FF2B5EF4-FFF2-40B4-BE49-F238E27FC236}">
                <a16:creationId xmlns:a16="http://schemas.microsoft.com/office/drawing/2014/main" id="{F68F6557-AB44-A11C-E2AA-DC8A89545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465" y="-1"/>
            <a:ext cx="3537535" cy="11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82488-8504-6747-5639-466C01C9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B36A242-C60E-6519-96A0-761D6F01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267A05BD-DDD0-A751-A7B7-B5AE7BD5F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2C1B0-6566-05E2-6831-94C8CFAF3279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Two big problems to tackle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2513C-CFD3-7C63-29E0-5E39CDABB7AA}"/>
              </a:ext>
            </a:extLst>
          </p:cNvPr>
          <p:cNvSpPr txBox="1"/>
          <p:nvPr/>
        </p:nvSpPr>
        <p:spPr>
          <a:xfrm>
            <a:off x="1833504" y="1482249"/>
            <a:ext cx="8524991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Two of the most prominent problems that we have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tx2"/>
                </a:solidFill>
                <a:ea typeface="Calibri"/>
                <a:cs typeface="Calibri"/>
              </a:rPr>
              <a:t>Temperature increase: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When we apply electricity (i.e., energy) to a system, it will inevitably heat up due to the Joule Effect; this can be problematic for a variety of reasons.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tx2"/>
                </a:solidFill>
                <a:ea typeface="Calibri"/>
                <a:cs typeface="Calibri"/>
              </a:rPr>
              <a:t>Muscle contractions:</a:t>
            </a: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 All internal signaling is mediated by ions, and the application of an external electrical stimulus can (and will) disrupt these communications, leading to involuntary muscle contractions.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25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6EAFA-2C8B-9B88-6272-41CD29E90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A32A1EF-6D1E-064B-8379-09048802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4C4F8D39-13CB-2C67-200A-38301E46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D64AC-A45A-565D-EDE8-BD2DD3E9C78B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Two big problems to tackle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AFFB9-0290-61D7-0927-15406436B494}"/>
                  </a:ext>
                </a:extLst>
              </p:cNvPr>
              <p:cNvSpPr txBox="1"/>
              <p:nvPr/>
            </p:nvSpPr>
            <p:spPr>
              <a:xfrm>
                <a:off x="1833504" y="1482249"/>
                <a:ext cx="8524991" cy="38935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Two of the most prominent problems that we have are: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u="sng" dirty="0">
                    <a:solidFill>
                      <a:schemeClr val="tx2"/>
                    </a:solidFill>
                    <a:ea typeface="Calibri"/>
                    <a:cs typeface="Calibri"/>
                  </a:rPr>
                  <a:t>Temperature increase: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When we apply electricity (i.e., energy) to a system, it will inevitably heat up due to the Joule Effect; this can be problematic for a variety of reasons.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u="sng" dirty="0">
                    <a:solidFill>
                      <a:schemeClr val="tx2"/>
                    </a:solidFill>
                    <a:ea typeface="Calibri"/>
                    <a:cs typeface="Calibri"/>
                  </a:rPr>
                  <a:t>Muscle contractions:</a:t>
                </a: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 All internal signaling is mediated by ions, and the application of an external electrical stimulus can (and will) disrupt these communications, leading to involuntary muscle contractions.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u="sng" dirty="0">
                  <a:solidFill>
                    <a:schemeClr val="tx2"/>
                  </a:solidFill>
                  <a:ea typeface="Calibri"/>
                  <a:cs typeface="Calibri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Both these phenomena can be modeled using PDEs: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Temperature: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𝜌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p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T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sz="2000" i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∇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⋅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k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∇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T</m:t>
                        </m:r>
                      </m:e>
                    </m:d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+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𝜎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E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Q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Muscle contractions: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x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bSup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Calibri"/>
                      </a:rPr>
                      <m:t>V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m</m:t>
                        </m:r>
                      </m:sub>
                    </m:sSub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V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  <a:ea typeface="Calibri"/>
                    <a:cs typeface="Calibri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AFFB9-0290-61D7-0927-15406436B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504" y="1482249"/>
                <a:ext cx="8524991" cy="3893502"/>
              </a:xfrm>
              <a:prstGeom prst="rect">
                <a:avLst/>
              </a:prstGeom>
              <a:blipFill>
                <a:blip r:embed="rId3"/>
                <a:stretch>
                  <a:fillRect l="-595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949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F568-18BF-E37D-E679-0424A352E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CB25979-8ECC-011A-69EC-64DB60C01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E875D1FC-DADA-0AD1-412D-0C824ADA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63E80-E9C7-02C3-5E2E-7659458BD5CF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Two big problems to tackle</a:t>
            </a:r>
          </a:p>
        </p:txBody>
      </p:sp>
      <p:pic>
        <p:nvPicPr>
          <p:cNvPr id="2" name="IMG_3900_691859C1-D1B0-40D2-A1FA-0C98FBBFF418.mp4">
            <a:hlinkClick r:id="" action="ppaction://media"/>
            <a:extLst>
              <a:ext uri="{FF2B5EF4-FFF2-40B4-BE49-F238E27FC236}">
                <a16:creationId xmlns:a16="http://schemas.microsoft.com/office/drawing/2014/main" id="{F325A5FA-60B2-E57E-A3BD-8287A27270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8855" y="942423"/>
            <a:ext cx="4334289" cy="577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82488-8504-6747-5639-466C01C9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B36A242-C60E-6519-96A0-761D6F01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267A05BD-DDD0-A751-A7B7-B5AE7BD5F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2C1B0-6566-05E2-6831-94C8CFAF3279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Two big problems to tackle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A6BA1C-3663-3EAA-AF52-856FCCB3F540}"/>
              </a:ext>
            </a:extLst>
          </p:cNvPr>
          <p:cNvGrpSpPr/>
          <p:nvPr/>
        </p:nvGrpSpPr>
        <p:grpSpPr>
          <a:xfrm>
            <a:off x="1836723" y="2077370"/>
            <a:ext cx="8518551" cy="3030913"/>
            <a:chOff x="1724691" y="3101489"/>
            <a:chExt cx="8518551" cy="3030913"/>
          </a:xfrm>
        </p:grpSpPr>
        <p:sp>
          <p:nvSpPr>
            <p:cNvPr id="6" name="AutoShape 4" descr="https://usc-powerpoint.officeapps.live.com/pods/GetClipboardImage.ashx?Id=116cf629-95a6-4980-951a-018fa7eedc19&amp;DC=PUS4&amp;pkey=d06454f4-7cec-470b-a9c3-38ae3ddd7a9e&amp;wdwaccluster=PUS4">
              <a:extLst>
                <a:ext uri="{FF2B5EF4-FFF2-40B4-BE49-F238E27FC236}">
                  <a16:creationId xmlns:a16="http://schemas.microsoft.com/office/drawing/2014/main" id="{0CD8CECF-4304-C79D-8F3C-EBDB2F4ADE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6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72F8F5-AE09-15FE-9509-35E085F53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0674"/>
            <a:stretch/>
          </p:blipFill>
          <p:spPr>
            <a:xfrm>
              <a:off x="1948758" y="3101489"/>
              <a:ext cx="1502121" cy="26923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8B10BE-529D-9748-B108-3A05FC92214F}"/>
                </a:ext>
              </a:extLst>
            </p:cNvPr>
            <p:cNvSpPr txBox="1"/>
            <p:nvPr/>
          </p:nvSpPr>
          <p:spPr>
            <a:xfrm>
              <a:off x="1724691" y="5793848"/>
              <a:ext cx="1187133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B804"/>
                  </a:solidFill>
                  <a:ea typeface="Calibri"/>
                  <a:cs typeface="Calibri"/>
                </a:rPr>
                <a:t>Ablation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F1F8F8-CEB8-2A0B-4D1E-119B2A48F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326" r="60406"/>
            <a:stretch/>
          </p:blipFill>
          <p:spPr>
            <a:xfrm>
              <a:off x="3581400" y="3101489"/>
              <a:ext cx="1575304" cy="26923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28A97A-B7BD-81A6-BA0B-849859673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94" r="39595"/>
            <a:stretch/>
          </p:blipFill>
          <p:spPr>
            <a:xfrm>
              <a:off x="5287219" y="3101489"/>
              <a:ext cx="1617553" cy="26923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8D89CE-9E80-E0DA-E6B1-B6574DE2A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406" r="19326"/>
            <a:stretch/>
          </p:blipFill>
          <p:spPr>
            <a:xfrm>
              <a:off x="7035287" y="3108836"/>
              <a:ext cx="1575305" cy="26923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506FB7-FA72-C807-72BC-186E8DB6D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674"/>
            <a:stretch/>
          </p:blipFill>
          <p:spPr>
            <a:xfrm>
              <a:off x="8741121" y="3129359"/>
              <a:ext cx="1502121" cy="2692359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A4987A9-BB8F-90DF-0F37-257D3683B8A0}"/>
                </a:ext>
              </a:extLst>
            </p:cNvPr>
            <p:cNvCxnSpPr/>
            <p:nvPr/>
          </p:nvCxnSpPr>
          <p:spPr>
            <a:xfrm>
              <a:off x="7288040" y="4389224"/>
              <a:ext cx="1883120" cy="27331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03C9B76-C9B4-22D2-CD0F-3A338B1E0188}"/>
                </a:ext>
              </a:extLst>
            </p:cNvPr>
            <p:cNvCxnSpPr>
              <a:cxnSpLocks/>
            </p:cNvCxnSpPr>
            <p:nvPr/>
          </p:nvCxnSpPr>
          <p:spPr>
            <a:xfrm>
              <a:off x="6542468" y="4559121"/>
              <a:ext cx="1031874" cy="31338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B7EE10-2388-6268-E006-91773A757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8777" y="4505842"/>
              <a:ext cx="167181" cy="45681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3758020-F9D0-B656-F087-451B8663479D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2318258" y="5336628"/>
              <a:ext cx="212108" cy="457220"/>
            </a:xfrm>
            <a:prstGeom prst="straightConnector1">
              <a:avLst/>
            </a:prstGeom>
            <a:ln>
              <a:solidFill>
                <a:srgbClr val="FEB804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65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82488-8504-6747-5639-466C01C9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B36A242-C60E-6519-96A0-761D6F01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C03C3-63A9-C440-9F16-F04B97E13CE8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Slide Number Placeholder 17">
            <a:extLst>
              <a:ext uri="{FF2B5EF4-FFF2-40B4-BE49-F238E27FC236}">
                <a16:creationId xmlns:a16="http://schemas.microsoft.com/office/drawing/2014/main" id="{267A05BD-DDD0-A751-A7B7-B5AE7BD5F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2C1B0-6566-05E2-6831-94C8CFAF3279}"/>
              </a:ext>
            </a:extLst>
          </p:cNvPr>
          <p:cNvSpPr txBox="1"/>
          <p:nvPr/>
        </p:nvSpPr>
        <p:spPr>
          <a:xfrm>
            <a:off x="748482" y="298648"/>
            <a:ext cx="10695034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Our current solution</a:t>
            </a:r>
          </a:p>
        </p:txBody>
      </p:sp>
      <p:pic>
        <p:nvPicPr>
          <p:cNvPr id="4" name="download">
            <a:hlinkClick r:id="" action="ppaction://media"/>
            <a:extLst>
              <a:ext uri="{FF2B5EF4-FFF2-40B4-BE49-F238E27FC236}">
                <a16:creationId xmlns:a16="http://schemas.microsoft.com/office/drawing/2014/main" id="{DB50D2AA-EDE0-B6E0-4A22-03AABDC40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69168"/>
            <a:ext cx="12192000" cy="52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2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5A08CA95697F4887AB1011D8CFCA96" ma:contentTypeVersion="16" ma:contentTypeDescription="Create a new document." ma:contentTypeScope="" ma:versionID="ed9947d46652ba8eb092ba5af403340f">
  <xsd:schema xmlns:xsd="http://www.w3.org/2001/XMLSchema" xmlns:xs="http://www.w3.org/2001/XMLSchema" xmlns:p="http://schemas.microsoft.com/office/2006/metadata/properties" xmlns:ns2="7ee4f62d-401f-42ff-bf39-1c3e722ae055" xmlns:ns3="21f76d1f-d297-4022-91ee-c4629d4f7235" targetNamespace="http://schemas.microsoft.com/office/2006/metadata/properties" ma:root="true" ma:fieldsID="08975d6128b2bc144de5cb7e60394c59" ns2:_="" ns3:_="">
    <xsd:import namespace="7ee4f62d-401f-42ff-bf39-1c3e722ae055"/>
    <xsd:import namespace="21f76d1f-d297-4022-91ee-c4629d4f72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Thumbnai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4f62d-401f-42ff-bf39-1c3e722ae0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Thumbnail" ma:index="23" nillable="true" ma:displayName="Thumbnail" ma:format="Thumbnail" ma:internalName="Thumbnail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76d1f-d297-4022-91ee-c4629d4f723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cf8d06e-4051-4cce-aea3-a77701963c10}" ma:internalName="TaxCatchAll" ma:showField="CatchAllData" ma:web="21f76d1f-d297-4022-91ee-c4629d4f72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74BB21-C7E9-4A65-805C-187FE5F564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E15842-29FA-4F15-9097-728E4C198D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e4f62d-401f-42ff-bf39-1c3e722ae055"/>
    <ds:schemaRef ds:uri="21f76d1f-d297-4022-91ee-c4629d4f72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10435</TotalTime>
  <Words>3027</Words>
  <Application>Microsoft Macintosh PowerPoint</Application>
  <PresentationFormat>Widescreen</PresentationFormat>
  <Paragraphs>350</Paragraphs>
  <Slides>45</Slides>
  <Notes>45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Aptos</vt:lpstr>
      <vt:lpstr>Aptos Display</vt:lpstr>
      <vt:lpstr>Arial</vt:lpstr>
      <vt:lpstr>Calibri</vt:lpstr>
      <vt:lpstr>Cambria Math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Santos Gomes da Silva, Pedro</cp:lastModifiedBy>
  <cp:revision>27</cp:revision>
  <dcterms:created xsi:type="dcterms:W3CDTF">2024-08-09T14:49:48Z</dcterms:created>
  <dcterms:modified xsi:type="dcterms:W3CDTF">2025-11-07T22:15:20Z</dcterms:modified>
</cp:coreProperties>
</file>